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60" r:id="rId4"/>
    <p:sldId id="258" r:id="rId5"/>
    <p:sldId id="259" r:id="rId6"/>
    <p:sldId id="261" r:id="rId7"/>
    <p:sldId id="262" r:id="rId8"/>
    <p:sldId id="275" r:id="rId9"/>
    <p:sldId id="273" r:id="rId10"/>
    <p:sldId id="264" r:id="rId11"/>
    <p:sldId id="265" r:id="rId12"/>
    <p:sldId id="274" r:id="rId13"/>
    <p:sldId id="276" r:id="rId14"/>
    <p:sldId id="266" r:id="rId15"/>
    <p:sldId id="267" r:id="rId16"/>
    <p:sldId id="268" r:id="rId17"/>
    <p:sldId id="269" r:id="rId18"/>
    <p:sldId id="270" r:id="rId19"/>
    <p:sldId id="271" r:id="rId20"/>
    <p:sldId id="263" r:id="rId21"/>
    <p:sldId id="272" r:id="rId22"/>
    <p:sldId id="281" r:id="rId23"/>
    <p:sldId id="277" r:id="rId24"/>
    <p:sldId id="278" r:id="rId25"/>
    <p:sldId id="279" r:id="rId26"/>
    <p:sldId id="280" r:id="rId27"/>
  </p:sldIdLst>
  <p:sldSz cx="6858000" cy="9144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1488" y="-84"/>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46C638-8DED-4351-ABA5-173348609BB4}" type="datetimeFigureOut">
              <a:rPr lang="en-GB" smtClean="0"/>
              <a:pPr/>
              <a:t>12/07/2012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FF8CD5-C3D2-4E9F-A81D-6F4B0519F620}"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9D46C638-8DED-4351-ABA5-173348609BB4}" type="datetimeFigureOut">
              <a:rPr lang="en-GB" smtClean="0"/>
              <a:pPr/>
              <a:t>12/07/2012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18FF8CD5-C3D2-4E9F-A81D-6F4B0519F62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cartoons.ac.uk/record/66889/zoom" TargetMode="Externa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hyperlink" Target="http://www.cartoons.ac.uk/record/DL2438/zo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860645"/>
            <a:ext cx="6858000" cy="3970318"/>
          </a:xfrm>
          <a:prstGeom prst="rect">
            <a:avLst/>
          </a:prstGeom>
          <a:noFill/>
        </p:spPr>
        <p:txBody>
          <a:bodyPr wrap="square" rtlCol="0">
            <a:spAutoFit/>
          </a:bodyPr>
          <a:lstStyle/>
          <a:p>
            <a:pPr algn="ctr"/>
            <a:r>
              <a:rPr lang="en-GB" sz="2400" b="1" dirty="0" smtClean="0">
                <a:latin typeface="Arial Narrow" pitchFamily="34" charset="0"/>
              </a:rPr>
              <a:t>CONTROLLED ASSESSMENT – THE COLD WAR</a:t>
            </a:r>
          </a:p>
          <a:p>
            <a:pPr algn="ctr"/>
            <a:r>
              <a:rPr lang="en-GB" sz="2400" dirty="0" smtClean="0">
                <a:latin typeface="Arial Narrow" pitchFamily="34" charset="0"/>
              </a:rPr>
              <a:t>BIG QUESTION #1</a:t>
            </a:r>
          </a:p>
          <a:p>
            <a:pPr algn="ctr"/>
            <a:endParaRPr lang="en-GB" sz="2400" i="1" dirty="0" smtClean="0">
              <a:latin typeface="Arial Narrow" pitchFamily="34" charset="0"/>
            </a:endParaRPr>
          </a:p>
          <a:p>
            <a:pPr algn="ctr"/>
            <a:r>
              <a:rPr lang="en-GB" sz="2400" i="1" dirty="0" smtClean="0">
                <a:latin typeface="Arial Narrow" pitchFamily="34" charset="0"/>
              </a:rPr>
              <a:t>TO WHAT EXTENT WAS THE COLD WAR </a:t>
            </a:r>
          </a:p>
          <a:p>
            <a:pPr algn="ctr"/>
            <a:r>
              <a:rPr lang="en-GB" sz="2400" i="1" dirty="0" smtClean="0">
                <a:latin typeface="Arial Narrow" pitchFamily="34" charset="0"/>
              </a:rPr>
              <a:t>CAUSED BY TRUMAN’S DECLARATION TO </a:t>
            </a:r>
          </a:p>
          <a:p>
            <a:pPr algn="ctr"/>
            <a:r>
              <a:rPr lang="en-GB" sz="2400" i="1" dirty="0" smtClean="0">
                <a:latin typeface="Arial Narrow" pitchFamily="34" charset="0"/>
              </a:rPr>
              <a:t>STALIN ABOUT THE ATOMIC BOMB?</a:t>
            </a:r>
          </a:p>
          <a:p>
            <a:pPr algn="ctr"/>
            <a:endParaRPr lang="en-GB" i="1" dirty="0">
              <a:latin typeface="Arial Narrow" pitchFamily="34" charset="0"/>
            </a:endParaRPr>
          </a:p>
          <a:p>
            <a:r>
              <a:rPr lang="en-GB" i="1" dirty="0" smtClean="0">
                <a:latin typeface="Arial Narrow" pitchFamily="34" charset="0"/>
              </a:rPr>
              <a:t>	Name: </a:t>
            </a:r>
          </a:p>
          <a:p>
            <a:r>
              <a:rPr lang="en-GB" i="1" dirty="0">
                <a:latin typeface="Arial Narrow" pitchFamily="34" charset="0"/>
              </a:rPr>
              <a:t>	</a:t>
            </a:r>
            <a:endParaRPr lang="en-GB" i="1" dirty="0" smtClean="0">
              <a:latin typeface="Arial Narrow" pitchFamily="34" charset="0"/>
            </a:endParaRPr>
          </a:p>
          <a:p>
            <a:r>
              <a:rPr lang="en-GB" i="1" dirty="0">
                <a:latin typeface="Arial Narrow" pitchFamily="34" charset="0"/>
              </a:rPr>
              <a:t>	</a:t>
            </a:r>
            <a:r>
              <a:rPr lang="en-GB" i="1" dirty="0" smtClean="0">
                <a:latin typeface="Arial Narrow" pitchFamily="34" charset="0"/>
              </a:rPr>
              <a:t>Teacher:</a:t>
            </a:r>
          </a:p>
          <a:p>
            <a:endParaRPr lang="en-GB" i="1" dirty="0">
              <a:latin typeface="Arial Narrow" pitchFamily="34" charset="0"/>
            </a:endParaRPr>
          </a:p>
          <a:p>
            <a:r>
              <a:rPr lang="en-GB" i="1" dirty="0" smtClean="0">
                <a:latin typeface="Arial Narrow" pitchFamily="34" charset="0"/>
              </a:rPr>
              <a:t>	Class:</a:t>
            </a:r>
            <a:endParaRPr lang="en-GB" i="1" dirty="0">
              <a:latin typeface="Arial Narrow" pitchFamily="34" charset="0"/>
            </a:endParaRPr>
          </a:p>
        </p:txBody>
      </p:sp>
      <p:pic>
        <p:nvPicPr>
          <p:cNvPr id="1026" name="Picture 2"/>
          <p:cNvPicPr>
            <a:picLocks noChangeAspect="1" noChangeArrowheads="1"/>
          </p:cNvPicPr>
          <p:nvPr/>
        </p:nvPicPr>
        <p:blipFill>
          <a:blip r:embed="rId2"/>
          <a:srcRect/>
          <a:stretch>
            <a:fillRect/>
          </a:stretch>
        </p:blipFill>
        <p:spPr bwMode="auto">
          <a:xfrm>
            <a:off x="245715" y="251520"/>
            <a:ext cx="735013" cy="931863"/>
          </a:xfrm>
          <a:prstGeom prst="rect">
            <a:avLst/>
          </a:prstGeom>
          <a:noFill/>
          <a:ln w="9525">
            <a:noFill/>
            <a:miter lim="800000"/>
            <a:headEnd/>
            <a:tailEnd/>
          </a:ln>
        </p:spPr>
      </p:pic>
      <p:pic>
        <p:nvPicPr>
          <p:cNvPr id="7" name="Picture 27" descr="Shadow boys.JPG"/>
          <p:cNvPicPr>
            <a:picLocks noChangeAspect="1"/>
          </p:cNvPicPr>
          <p:nvPr/>
        </p:nvPicPr>
        <p:blipFill>
          <a:blip r:embed="rId3" cstate="print"/>
          <a:srcRect/>
          <a:stretch>
            <a:fillRect/>
          </a:stretch>
        </p:blipFill>
        <p:spPr bwMode="auto">
          <a:xfrm>
            <a:off x="5085184" y="264716"/>
            <a:ext cx="1511300" cy="850900"/>
          </a:xfrm>
          <a:prstGeom prst="rect">
            <a:avLst/>
          </a:prstGeom>
          <a:noFill/>
          <a:ln w="9525">
            <a:noFill/>
            <a:miter lim="800000"/>
            <a:headEnd/>
            <a:tailEnd/>
          </a:ln>
        </p:spPr>
      </p:pic>
      <p:sp>
        <p:nvSpPr>
          <p:cNvPr id="8" name="TextBox 7"/>
          <p:cNvSpPr txBox="1"/>
          <p:nvPr/>
        </p:nvSpPr>
        <p:spPr>
          <a:xfrm>
            <a:off x="836712" y="1835696"/>
            <a:ext cx="5184576" cy="707886"/>
          </a:xfrm>
          <a:prstGeom prst="rect">
            <a:avLst/>
          </a:prstGeom>
          <a:noFill/>
        </p:spPr>
        <p:txBody>
          <a:bodyPr wrap="square" rtlCol="0">
            <a:spAutoFit/>
          </a:bodyPr>
          <a:lstStyle/>
          <a:p>
            <a:pPr algn="ctr"/>
            <a:r>
              <a:rPr lang="en-GB" sz="4000" b="1" dirty="0" smtClean="0">
                <a:latin typeface="Arial Narrow" pitchFamily="34" charset="0"/>
              </a:rPr>
              <a:t>HIGHFIELD HISTORY</a:t>
            </a:r>
            <a:endParaRPr lang="en-GB" sz="4000" b="1" dirty="0">
              <a:latin typeface="Arial Narrow" pitchFamily="34" charset="0"/>
            </a:endParaRPr>
          </a:p>
        </p:txBody>
      </p:sp>
      <p:sp>
        <p:nvSpPr>
          <p:cNvPr id="9" name="TextBox 8"/>
          <p:cNvSpPr txBox="1"/>
          <p:nvPr/>
        </p:nvSpPr>
        <p:spPr>
          <a:xfrm>
            <a:off x="0" y="7569041"/>
            <a:ext cx="6858000" cy="1323439"/>
          </a:xfrm>
          <a:prstGeom prst="rect">
            <a:avLst/>
          </a:prstGeom>
          <a:noFill/>
        </p:spPr>
        <p:txBody>
          <a:bodyPr wrap="square" rtlCol="0">
            <a:spAutoFit/>
          </a:bodyPr>
          <a:lstStyle/>
          <a:p>
            <a:pPr algn="ctr"/>
            <a:r>
              <a:rPr lang="en-GB" sz="1600" i="1" dirty="0" smtClean="0"/>
              <a:t>If the atomic bomb is a rare and costly object as difficult to produce </a:t>
            </a:r>
          </a:p>
          <a:p>
            <a:pPr algn="ctr"/>
            <a:r>
              <a:rPr lang="en-GB" sz="1600" i="1" dirty="0" smtClean="0"/>
              <a:t>as a battleship, it is likelier to put an end to large-scale wars at the </a:t>
            </a:r>
          </a:p>
          <a:p>
            <a:pPr algn="ctr"/>
            <a:r>
              <a:rPr lang="en-GB" sz="1600" i="1" dirty="0"/>
              <a:t>c</a:t>
            </a:r>
            <a:r>
              <a:rPr lang="en-GB" sz="1600" i="1" dirty="0" smtClean="0"/>
              <a:t>ost of prolonging indefinitely a "peace that is no peace.“</a:t>
            </a:r>
          </a:p>
          <a:p>
            <a:pPr algn="ctr"/>
            <a:endParaRPr lang="en-GB" sz="1600" dirty="0" smtClean="0"/>
          </a:p>
          <a:p>
            <a:pPr algn="ctr"/>
            <a:r>
              <a:rPr lang="en-GB" sz="1600" dirty="0" smtClean="0"/>
              <a:t>George Orwell – </a:t>
            </a:r>
            <a:r>
              <a:rPr lang="en-GB" sz="1600" i="1" dirty="0" smtClean="0"/>
              <a:t>You and the Atomic Bomb</a:t>
            </a:r>
            <a:endParaRPr lang="en-GB"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The “Iron Curtain”</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0" y="395536"/>
            <a:ext cx="2924944" cy="369332"/>
          </a:xfrm>
          <a:prstGeom prst="rect">
            <a:avLst/>
          </a:prstGeom>
          <a:noFill/>
        </p:spPr>
        <p:txBody>
          <a:bodyPr wrap="square" rtlCol="0">
            <a:spAutoFit/>
          </a:bodyPr>
          <a:lstStyle/>
          <a:p>
            <a:r>
              <a:rPr lang="en-GB" dirty="0" smtClean="0"/>
              <a:t>What was the “Iron Curtain”?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Judge whether the Soviets “liberated” Eastern Europe</a:t>
                      </a:r>
                      <a:endParaRPr lang="en-GB" sz="1400" dirty="0">
                        <a:latin typeface="Arial Narrow" pitchFamily="34" charset="0"/>
                      </a:endParaRPr>
                    </a:p>
                    <a:p>
                      <a:pPr algn="ctr"/>
                      <a:r>
                        <a:rPr lang="en-GB" sz="1400" dirty="0" smtClean="0">
                          <a:latin typeface="Arial Narrow" pitchFamily="34" charset="0"/>
                        </a:rPr>
                        <a:t>Use details from a source to support a statement</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0" y="539552"/>
            <a:ext cx="6858000" cy="1754326"/>
          </a:xfrm>
          <a:prstGeom prst="rect">
            <a:avLst/>
          </a:prstGeom>
          <a:solidFill>
            <a:schemeClr val="bg1"/>
          </a:solidFill>
        </p:spPr>
        <p:txBody>
          <a:bodyPr wrap="square">
            <a:spAutoFit/>
          </a:bodyPr>
          <a:lstStyle/>
          <a:p>
            <a:r>
              <a:rPr lang="en-GB" sz="1200" dirty="0" smtClean="0"/>
              <a:t>‘The Soviet Union has lost in men several times more than Britain and the United States together. It may be that some quarters are trying to push into oblivion these sacrifices of the Soviet people which insured the liberation of Europe. But the Soviet Union cannot forget them. One can ask therefore, what can be surprising in the fact that the Soviet Union, in a desire to ensure its security for the future, tries to achieve that these countries should have governments whose relations to the Soviet Union are loyal? The growth of the influence of communism cannot be considered accidental. The influence of the Communists grew because during the hard years of the mastery of fascism in Europe, Communists slowed themselves to be reliable, daring and self-sacrificing fighters against fascist regimes for the liberty of peoples. </a:t>
            </a:r>
          </a:p>
          <a:p>
            <a:r>
              <a:rPr lang="en-GB" sz="1200" b="1" i="1" dirty="0" smtClean="0"/>
              <a:t>Stalin’s reply to </a:t>
            </a:r>
            <a:r>
              <a:rPr lang="en-GB" sz="1200" b="1" i="1" dirty="0" err="1" smtClean="0"/>
              <a:t>Chuchill’s</a:t>
            </a:r>
            <a:r>
              <a:rPr lang="en-GB" sz="1200" b="1" i="1" dirty="0" smtClean="0"/>
              <a:t> speech, from an interview with Pravda, March 1946.</a:t>
            </a:r>
          </a:p>
        </p:txBody>
      </p:sp>
      <p:sp>
        <p:nvSpPr>
          <p:cNvPr id="36" name="TextBox 35"/>
          <p:cNvSpPr txBox="1"/>
          <p:nvPr/>
        </p:nvSpPr>
        <p:spPr>
          <a:xfrm>
            <a:off x="0" y="7596336"/>
            <a:ext cx="6857999"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b="1" u="sng" dirty="0" smtClean="0"/>
              <a:t>My view: Did Stalin liberate Europe?</a:t>
            </a:r>
          </a:p>
          <a:p>
            <a:endParaRPr lang="en-GB" sz="1200" b="1" u="sng" dirty="0" smtClean="0"/>
          </a:p>
          <a:p>
            <a:endParaRPr lang="en-GB" sz="1200" b="1" u="sng" dirty="0" smtClean="0"/>
          </a:p>
          <a:p>
            <a:endParaRPr lang="en-GB" sz="1200" b="1" u="sng" dirty="0" smtClean="0"/>
          </a:p>
          <a:p>
            <a:endParaRPr lang="en-GB" sz="1200" b="1" u="sng" dirty="0" smtClean="0"/>
          </a:p>
          <a:p>
            <a:endParaRPr lang="en-GB" sz="1200" b="1" u="sng" dirty="0" smtClean="0"/>
          </a:p>
          <a:p>
            <a:endParaRPr lang="en-GB" sz="1200" dirty="0" smtClean="0"/>
          </a:p>
        </p:txBody>
      </p:sp>
      <p:sp>
        <p:nvSpPr>
          <p:cNvPr id="37" name="TextBox 36"/>
          <p:cNvSpPr txBox="1"/>
          <p:nvPr/>
        </p:nvSpPr>
        <p:spPr>
          <a:xfrm>
            <a:off x="44624" y="2339752"/>
            <a:ext cx="6741368"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b="1" i="1" dirty="0" smtClean="0"/>
              <a:t>‘The Russians wanted to spread communism to Eastern Europe, not liberate it.’ How far does the source above agree with the statement?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endParaRPr lang="en-GB" sz="1400" dirty="0" smtClean="0">
                        <a:latin typeface="Arial Narrow" pitchFamily="34" charset="0"/>
                      </a:endParaRPr>
                    </a:p>
                    <a:p>
                      <a:pPr algn="ct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188640" y="611560"/>
            <a:ext cx="6408712" cy="2123658"/>
          </a:xfrm>
          <a:prstGeom prst="rect">
            <a:avLst/>
          </a:prstGeom>
          <a:solidFill>
            <a:schemeClr val="bg1"/>
          </a:solidFill>
        </p:spPr>
        <p:txBody>
          <a:bodyPr wrap="square">
            <a:spAutoFit/>
          </a:bodyPr>
          <a:lstStyle/>
          <a:p>
            <a:r>
              <a:rPr lang="en-GB" sz="1200" dirty="0" smtClean="0"/>
              <a:t>‘From Stettin in the Baltic to Trieste in the Adriatic an </a:t>
            </a:r>
            <a:r>
              <a:rPr lang="en-GB" sz="1200" i="1" dirty="0" smtClean="0"/>
              <a:t>iron curtain</a:t>
            </a:r>
            <a:r>
              <a:rPr lang="en-GB" sz="1200" dirty="0" smtClean="0"/>
              <a:t> has descended across the Continent. Behind that line lie all the capitals of the ancient states of Central and Eastern Europe. Warsaw, Berlin, Prague, Vienna, Budapest, Belgrade, Bucharest and Sofia, all these famous cities and the populations around them lie in what I must call the Soviet sphere, and all are subject in one form or another, not only to Soviet influence but to a very high and, in some cases, increasing measure of control from Moscow. The Communist parties, which were very small in all these Eastern States of Europe, have been raised to pre-eminence and power far beyond their numbers and are seeking everywhere to obtain totalitarian control. Police governments are prevailing in nearly every case, and so far, except in Czechoslovakia, there is no true democracy… this is certainly not the Liberated Europe we fought to build up. Nor is it one which contains the essentials of permanent peace.’ </a:t>
            </a:r>
          </a:p>
          <a:p>
            <a:r>
              <a:rPr lang="en-GB" sz="1200" b="1" i="1" dirty="0" smtClean="0"/>
              <a:t>Winston Churchill, speaking in the USA, in the presence of President Truman, March 1946</a:t>
            </a:r>
            <a:endParaRPr lang="en-GB" sz="1200" b="1" i="1" dirty="0"/>
          </a:p>
        </p:txBody>
      </p:sp>
      <p:pic>
        <p:nvPicPr>
          <p:cNvPr id="36" name="Picture 2"/>
          <p:cNvPicPr>
            <a:picLocks noChangeAspect="1" noChangeArrowheads="1"/>
          </p:cNvPicPr>
          <p:nvPr/>
        </p:nvPicPr>
        <p:blipFill>
          <a:blip r:embed="rId2"/>
          <a:srcRect/>
          <a:stretch>
            <a:fillRect/>
          </a:stretch>
        </p:blipFill>
        <p:spPr bwMode="auto">
          <a:xfrm>
            <a:off x="1772816" y="2915816"/>
            <a:ext cx="4796064" cy="5493071"/>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endParaRPr lang="en-GB" sz="1400" dirty="0" smtClean="0">
                        <a:latin typeface="Arial Narrow" pitchFamily="34" charset="0"/>
                      </a:endParaRPr>
                    </a:p>
                    <a:p>
                      <a:pPr algn="ct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5" name="Picture 4" descr="http://www.johndclare.net/images/Greece.jpg"/>
          <p:cNvPicPr>
            <a:picLocks noChangeAspect="1" noChangeArrowheads="1"/>
          </p:cNvPicPr>
          <p:nvPr/>
        </p:nvPicPr>
        <p:blipFill>
          <a:blip r:embed="rId2"/>
          <a:srcRect/>
          <a:stretch>
            <a:fillRect/>
          </a:stretch>
        </p:blipFill>
        <p:spPr bwMode="auto">
          <a:xfrm>
            <a:off x="188639" y="899592"/>
            <a:ext cx="4246655" cy="2376264"/>
          </a:xfrm>
          <a:prstGeom prst="rect">
            <a:avLst/>
          </a:prstGeom>
          <a:noFill/>
        </p:spPr>
      </p:pic>
      <p:sp>
        <p:nvSpPr>
          <p:cNvPr id="36" name="TextBox 35"/>
          <p:cNvSpPr txBox="1"/>
          <p:nvPr/>
        </p:nvSpPr>
        <p:spPr>
          <a:xfrm>
            <a:off x="4437112" y="683568"/>
            <a:ext cx="2204864" cy="830997"/>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This Russian cartoon from 1947 shows Uncle Sam on the left and on the right are Greek communists.</a:t>
            </a:r>
            <a:endParaRPr lang="en-GB" sz="1200" i="1" dirty="0" smtClean="0"/>
          </a:p>
        </p:txBody>
      </p:sp>
      <p:sp>
        <p:nvSpPr>
          <p:cNvPr id="37" name="TextBox 36"/>
          <p:cNvSpPr txBox="1"/>
          <p:nvPr/>
        </p:nvSpPr>
        <p:spPr>
          <a:xfrm>
            <a:off x="188640" y="611560"/>
            <a:ext cx="3356992" cy="276999"/>
          </a:xfrm>
          <a:prstGeom prst="rect">
            <a:avLst/>
          </a:prstGeom>
          <a:noFill/>
        </p:spPr>
        <p:txBody>
          <a:bodyPr wrap="square" rtlCol="0">
            <a:spAutoFit/>
          </a:bodyPr>
          <a:lstStyle/>
          <a:p>
            <a:r>
              <a:rPr lang="en-GB" sz="1200" u="sng" dirty="0" smtClean="0"/>
              <a:t>What is the message of the cartoon?</a:t>
            </a:r>
            <a:endParaRPr lang="en-GB" sz="1200" i="1" u="sng" dirty="0" smtClean="0"/>
          </a:p>
        </p:txBody>
      </p:sp>
      <p:pic>
        <p:nvPicPr>
          <p:cNvPr id="13314" name="Picture 2" descr="http://www.johndclare.net/images/Marshallaid.jpg"/>
          <p:cNvPicPr>
            <a:picLocks noChangeAspect="1" noChangeArrowheads="1"/>
          </p:cNvPicPr>
          <p:nvPr/>
        </p:nvPicPr>
        <p:blipFill>
          <a:blip r:embed="rId3"/>
          <a:srcRect/>
          <a:stretch>
            <a:fillRect/>
          </a:stretch>
        </p:blipFill>
        <p:spPr bwMode="auto">
          <a:xfrm>
            <a:off x="260648" y="3563888"/>
            <a:ext cx="2952750" cy="3790950"/>
          </a:xfrm>
          <a:prstGeom prst="rect">
            <a:avLst/>
          </a:prstGeom>
          <a:noFill/>
        </p:spPr>
      </p:pic>
      <p:pic>
        <p:nvPicPr>
          <p:cNvPr id="13316" name="Picture 4" descr="http://www.johndclare.net/images/rivalbuses.jpg"/>
          <p:cNvPicPr>
            <a:picLocks noChangeAspect="1" noChangeArrowheads="1"/>
          </p:cNvPicPr>
          <p:nvPr/>
        </p:nvPicPr>
        <p:blipFill>
          <a:blip r:embed="rId4"/>
          <a:srcRect/>
          <a:stretch>
            <a:fillRect/>
          </a:stretch>
        </p:blipFill>
        <p:spPr bwMode="auto">
          <a:xfrm>
            <a:off x="3408848" y="3563888"/>
            <a:ext cx="3188926" cy="3744416"/>
          </a:xfrm>
          <a:prstGeom prst="rect">
            <a:avLst/>
          </a:prstGeom>
          <a:noFill/>
        </p:spPr>
      </p:pic>
      <p:sp>
        <p:nvSpPr>
          <p:cNvPr id="38" name="TextBox 37"/>
          <p:cNvSpPr txBox="1"/>
          <p:nvPr/>
        </p:nvSpPr>
        <p:spPr>
          <a:xfrm>
            <a:off x="3429000" y="7308304"/>
            <a:ext cx="3168352" cy="1200329"/>
          </a:xfrm>
          <a:prstGeom prst="rect">
            <a:avLst/>
          </a:prstGeom>
          <a:solidFill>
            <a:schemeClr val="bg1"/>
          </a:solidFill>
          <a:ln>
            <a:solidFill>
              <a:schemeClr val="tx1"/>
            </a:solidFill>
          </a:ln>
        </p:spPr>
        <p:txBody>
          <a:bodyPr wrap="square" rtlCol="0">
            <a:spAutoFit/>
          </a:bodyPr>
          <a:lstStyle/>
          <a:p>
            <a:pPr algn="just"/>
            <a:r>
              <a:rPr lang="en-GB" sz="1200" b="1" dirty="0" smtClean="0"/>
              <a:t>This cartoon of 18 June 1947 by EH </a:t>
            </a:r>
            <a:r>
              <a:rPr lang="en-GB" sz="1200" b="1" dirty="0" err="1" smtClean="0"/>
              <a:t>Shepard</a:t>
            </a:r>
            <a:r>
              <a:rPr lang="en-GB" sz="1200" b="1" dirty="0" smtClean="0"/>
              <a:t> for the British magazine </a:t>
            </a:r>
            <a:r>
              <a:rPr lang="en-GB" sz="1200" b="1" i="1" dirty="0" smtClean="0"/>
              <a:t>Punch</a:t>
            </a:r>
            <a:r>
              <a:rPr lang="en-GB" sz="1200" b="1" dirty="0" smtClean="0"/>
              <a:t> shows Truman and Stalin as two taxi-drivers trying to get customers.  </a:t>
            </a:r>
          </a:p>
          <a:p>
            <a:pPr algn="just"/>
            <a:r>
              <a:rPr lang="en-GB" sz="1200" b="1" dirty="0" smtClean="0"/>
              <a:t>The 'customers' are labelled 'Turkey', Hungary', 'Bulgaria', 'Austria’</a:t>
            </a:r>
            <a:endParaRPr lang="en-GB" i="1" dirty="0" smtClean="0"/>
          </a:p>
        </p:txBody>
      </p:sp>
      <p:sp>
        <p:nvSpPr>
          <p:cNvPr id="39" name="TextBox 38"/>
          <p:cNvSpPr txBox="1"/>
          <p:nvPr/>
        </p:nvSpPr>
        <p:spPr>
          <a:xfrm>
            <a:off x="260648" y="7308304"/>
            <a:ext cx="2952328" cy="1384995"/>
          </a:xfrm>
          <a:prstGeom prst="rect">
            <a:avLst/>
          </a:prstGeom>
          <a:solidFill>
            <a:schemeClr val="bg1"/>
          </a:solidFill>
          <a:ln>
            <a:solidFill>
              <a:schemeClr val="tx1"/>
            </a:solidFill>
          </a:ln>
        </p:spPr>
        <p:txBody>
          <a:bodyPr wrap="square" rtlCol="0">
            <a:spAutoFit/>
          </a:bodyPr>
          <a:lstStyle/>
          <a:p>
            <a:pPr algn="just"/>
            <a:r>
              <a:rPr lang="en-GB" sz="1200" b="1" dirty="0" smtClean="0"/>
              <a:t>This cartoon of 1 October 1947 by EH </a:t>
            </a:r>
            <a:r>
              <a:rPr lang="en-GB" sz="1200" b="1" dirty="0" err="1" smtClean="0"/>
              <a:t>Shepard</a:t>
            </a:r>
            <a:r>
              <a:rPr lang="en-GB" sz="1200" b="1" dirty="0" smtClean="0"/>
              <a:t> for the British magazine </a:t>
            </a:r>
            <a:r>
              <a:rPr lang="en-GB" sz="1200" b="1" i="1" dirty="0" smtClean="0"/>
              <a:t>Punch</a:t>
            </a:r>
            <a:r>
              <a:rPr lang="en-GB" sz="1200" b="1" dirty="0" smtClean="0"/>
              <a:t> shows Marshall (on the left) telling 'Uncle Sam' - i.e. the American nation - that American Aid is needed to shore up the countries of western Europe: 'Come on Sam! It's up to us again.'</a:t>
            </a:r>
            <a:endParaRPr lang="en-GB" sz="1200" b="1" i="1"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Dollar</a:t>
                      </a:r>
                      <a:r>
                        <a:rPr lang="en-GB" sz="1400" baseline="0" dirty="0" smtClean="0">
                          <a:latin typeface="Arial Narrow" pitchFamily="34" charset="0"/>
                        </a:rPr>
                        <a:t> Imperialism</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7384" y="461149"/>
            <a:ext cx="3384376" cy="5262979"/>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i="1" u="sng" dirty="0" smtClean="0"/>
              <a:t>Truman Doctrine, 1947</a:t>
            </a:r>
            <a:endParaRPr lang="en-GB" sz="1200" i="1" dirty="0" smtClean="0"/>
          </a:p>
          <a:p>
            <a:r>
              <a:rPr lang="en-GB" sz="1200" i="1" dirty="0" smtClean="0"/>
              <a:t>What was it and what did it do?</a:t>
            </a:r>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r>
              <a:rPr lang="en-GB" sz="1200" i="1" dirty="0" smtClean="0"/>
              <a:t>Why was it brought in?</a:t>
            </a:r>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r>
              <a:rPr lang="en-GB" sz="1200" i="1" dirty="0" smtClean="0"/>
              <a:t>Stalin Anger Rating:    /10</a:t>
            </a:r>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p:txBody>
      </p:sp>
      <p:sp>
        <p:nvSpPr>
          <p:cNvPr id="36" name="TextBox 35"/>
          <p:cNvSpPr txBox="1"/>
          <p:nvPr/>
        </p:nvSpPr>
        <p:spPr>
          <a:xfrm>
            <a:off x="3429000" y="461149"/>
            <a:ext cx="3384376" cy="5262979"/>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i="1" u="sng" dirty="0" smtClean="0"/>
              <a:t>Marshall Plan, 1947</a:t>
            </a:r>
            <a:endParaRPr lang="en-GB" sz="1200" i="1" dirty="0" smtClean="0"/>
          </a:p>
          <a:p>
            <a:r>
              <a:rPr lang="en-GB" sz="1200" i="1" dirty="0" smtClean="0"/>
              <a:t>What was it and what did it do?</a:t>
            </a:r>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r>
              <a:rPr lang="en-GB" sz="1200" i="1" dirty="0" smtClean="0"/>
              <a:t>Why was it brought in?</a:t>
            </a:r>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a:p>
            <a:r>
              <a:rPr lang="en-GB" sz="1200" i="1" dirty="0" smtClean="0"/>
              <a:t>Stalin Anger Rating:    /10</a:t>
            </a:r>
          </a:p>
          <a:p>
            <a:endParaRPr lang="en-GB" sz="1200" i="1" dirty="0" smtClean="0"/>
          </a:p>
          <a:p>
            <a:endParaRPr lang="en-GB" sz="1200" i="1" dirty="0" smtClean="0"/>
          </a:p>
          <a:p>
            <a:endParaRPr lang="en-GB" sz="1200" i="1" dirty="0" smtClean="0"/>
          </a:p>
          <a:p>
            <a:endParaRPr lang="en-GB" sz="1200" i="1" dirty="0" smtClean="0"/>
          </a:p>
          <a:p>
            <a:endParaRPr lang="en-GB" sz="1200" i="1" dirty="0" smtClean="0"/>
          </a:p>
          <a:p>
            <a:endParaRPr lang="en-GB" sz="1200" i="1"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Compare the roles of Truman and Marshall</a:t>
                      </a:r>
                      <a:endParaRPr lang="en-GB" sz="1400" dirty="0">
                        <a:latin typeface="Arial Narrow" pitchFamily="34" charset="0"/>
                      </a:endParaRPr>
                    </a:p>
                    <a:p>
                      <a:pPr algn="ctr"/>
                      <a:r>
                        <a:rPr lang="en-GB" sz="1400" dirty="0" smtClean="0">
                          <a:latin typeface="Arial Narrow" pitchFamily="34" charset="0"/>
                        </a:rPr>
                        <a:t>Summarise an historical interpretation.</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3284984" y="7236296"/>
            <a:ext cx="3429000" cy="1754326"/>
          </a:xfrm>
          <a:prstGeom prst="rect">
            <a:avLst/>
          </a:prstGeom>
          <a:solidFill>
            <a:schemeClr val="bg1"/>
          </a:solidFill>
          <a:ln>
            <a:solidFill>
              <a:schemeClr val="tx1"/>
            </a:solidFill>
          </a:ln>
        </p:spPr>
        <p:txBody>
          <a:bodyPr>
            <a:spAutoFit/>
          </a:bodyPr>
          <a:lstStyle/>
          <a:p>
            <a:pPr algn="just"/>
            <a:r>
              <a:rPr lang="en-GB" sz="1200" dirty="0" smtClean="0"/>
              <a:t>“The ruling gang of American imperialists has taken the path of open expansion, of enslaving weakened capitalist countries.  It has hatched new war plans against the Soviet Union.  Imitating Hitler, the new aggressors are using blackmail.”</a:t>
            </a:r>
          </a:p>
          <a:p>
            <a:pPr algn="just"/>
            <a:endParaRPr lang="en-GB" sz="1200" i="1" dirty="0" smtClean="0"/>
          </a:p>
          <a:p>
            <a:pPr algn="just"/>
            <a:r>
              <a:rPr lang="en-GB" sz="1200" i="1" dirty="0" smtClean="0"/>
              <a:t>GM Malenkov, a Soviet politician, speaking in 1947 about the Marshall Plan.  Andrei Zhdanov echoed this opinion</a:t>
            </a:r>
            <a:endParaRPr lang="en-GB" sz="1200" i="1" dirty="0"/>
          </a:p>
        </p:txBody>
      </p:sp>
      <p:sp>
        <p:nvSpPr>
          <p:cNvPr id="36" name="TextBox 35"/>
          <p:cNvSpPr txBox="1"/>
          <p:nvPr/>
        </p:nvSpPr>
        <p:spPr>
          <a:xfrm>
            <a:off x="0" y="666725"/>
            <a:ext cx="6857999"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b="1" u="sng" dirty="0" smtClean="0"/>
              <a:t>John Lewis Gaddis: How reliable is he as a Cold War historian?</a:t>
            </a:r>
          </a:p>
        </p:txBody>
      </p:sp>
      <p:graphicFrame>
        <p:nvGraphicFramePr>
          <p:cNvPr id="37" name="Table 36"/>
          <p:cNvGraphicFramePr>
            <a:graphicFrameLocks noGrp="1"/>
          </p:cNvGraphicFramePr>
          <p:nvPr/>
        </p:nvGraphicFramePr>
        <p:xfrm>
          <a:off x="0" y="1115616"/>
          <a:ext cx="6858000" cy="2194560"/>
        </p:xfrm>
        <a:graphic>
          <a:graphicData uri="http://schemas.openxmlformats.org/drawingml/2006/table">
            <a:tbl>
              <a:tblPr firstRow="1" bandRow="1">
                <a:tableStyleId>{5940675A-B579-460E-94D1-54222C63F5DA}</a:tableStyleId>
              </a:tblPr>
              <a:tblGrid>
                <a:gridCol w="1714500"/>
                <a:gridCol w="1714500"/>
                <a:gridCol w="1714500"/>
                <a:gridCol w="1714500"/>
              </a:tblGrid>
              <a:tr h="370840">
                <a:tc>
                  <a:txBody>
                    <a:bodyPr/>
                    <a:lstStyle/>
                    <a:p>
                      <a:r>
                        <a:rPr lang="en-GB" sz="1100" dirty="0" smtClean="0"/>
                        <a:t>He is an American</a:t>
                      </a:r>
                      <a:r>
                        <a:rPr lang="en-GB" sz="1100" baseline="0" dirty="0" smtClean="0"/>
                        <a:t> historian. He has lived in America all his life and lectures at Yale university.</a:t>
                      </a:r>
                      <a:endParaRPr lang="en-GB" sz="1100" dirty="0"/>
                    </a:p>
                  </a:txBody>
                  <a:tcPr>
                    <a:solidFill>
                      <a:schemeClr val="bg1"/>
                    </a:solidFill>
                  </a:tcPr>
                </a:tc>
                <a:tc>
                  <a:txBody>
                    <a:bodyPr/>
                    <a:lstStyle/>
                    <a:p>
                      <a:r>
                        <a:rPr lang="en-GB" sz="1100" dirty="0" smtClean="0"/>
                        <a:t>He was born in 1941</a:t>
                      </a:r>
                      <a:r>
                        <a:rPr lang="en-GB" sz="1100" baseline="0" dirty="0" smtClean="0"/>
                        <a:t> and lived through and experienced the Cold War.</a:t>
                      </a:r>
                      <a:endParaRPr lang="en-GB" sz="1100" dirty="0"/>
                    </a:p>
                  </a:txBody>
                  <a:tcPr>
                    <a:solidFill>
                      <a:schemeClr val="bg1"/>
                    </a:solidFill>
                  </a:tcPr>
                </a:tc>
                <a:tc>
                  <a:txBody>
                    <a:bodyPr/>
                    <a:lstStyle/>
                    <a:p>
                      <a:r>
                        <a:rPr lang="en-GB" sz="1100" dirty="0" smtClean="0"/>
                        <a:t>He</a:t>
                      </a:r>
                      <a:r>
                        <a:rPr lang="en-GB" sz="1100" baseline="0" dirty="0" smtClean="0"/>
                        <a:t> places a strong emphasis on using primary sources  and used Soviet and American government documents when researching his book.</a:t>
                      </a:r>
                      <a:endParaRPr lang="en-GB" sz="1100" dirty="0"/>
                    </a:p>
                  </a:txBody>
                  <a:tcPr>
                    <a:solidFill>
                      <a:schemeClr val="bg1"/>
                    </a:solidFill>
                  </a:tcPr>
                </a:tc>
                <a:tc>
                  <a:txBody>
                    <a:bodyPr/>
                    <a:lstStyle/>
                    <a:p>
                      <a:r>
                        <a:rPr lang="en-GB" sz="1100" dirty="0" smtClean="0"/>
                        <a:t>Gaddis is a popular</a:t>
                      </a:r>
                      <a:r>
                        <a:rPr lang="en-GB" sz="1100" baseline="0" dirty="0" smtClean="0"/>
                        <a:t> writer writing for the mass market- his books are written in a way to make them bestsellers.</a:t>
                      </a:r>
                      <a:endParaRPr lang="en-GB" sz="1100" dirty="0"/>
                    </a:p>
                  </a:txBody>
                  <a:tcPr>
                    <a:solidFill>
                      <a:schemeClr val="bg1"/>
                    </a:solidFill>
                  </a:tcPr>
                </a:tc>
              </a:tr>
              <a:tr h="370840">
                <a:tc>
                  <a:txBody>
                    <a:bodyPr/>
                    <a:lstStyle/>
                    <a:p>
                      <a:endParaRPr lang="en-GB" sz="1100" dirty="0" smtClean="0"/>
                    </a:p>
                    <a:p>
                      <a:endParaRPr lang="en-GB" sz="1100" dirty="0" smtClean="0"/>
                    </a:p>
                    <a:p>
                      <a:endParaRPr lang="en-GB" sz="1100" dirty="0"/>
                    </a:p>
                  </a:txBody>
                  <a:tcPr>
                    <a:solidFill>
                      <a:schemeClr val="bg1"/>
                    </a:solidFill>
                  </a:tcPr>
                </a:tc>
                <a:tc>
                  <a:txBody>
                    <a:bodyPr/>
                    <a:lstStyle/>
                    <a:p>
                      <a:endParaRPr lang="en-GB" sz="1100" dirty="0"/>
                    </a:p>
                  </a:txBody>
                  <a:tcPr>
                    <a:solidFill>
                      <a:schemeClr val="bg1"/>
                    </a:solidFill>
                  </a:tcPr>
                </a:tc>
                <a:tc>
                  <a:txBody>
                    <a:bodyPr/>
                    <a:lstStyle/>
                    <a:p>
                      <a:endParaRPr lang="en-GB" sz="1100" dirty="0" smtClean="0"/>
                    </a:p>
                    <a:p>
                      <a:endParaRPr lang="en-GB" sz="1100" dirty="0" smtClean="0"/>
                    </a:p>
                    <a:p>
                      <a:endParaRPr lang="en-GB" sz="1100" dirty="0" smtClean="0"/>
                    </a:p>
                    <a:p>
                      <a:endParaRPr lang="en-GB" sz="1100" dirty="0" smtClean="0"/>
                    </a:p>
                    <a:p>
                      <a:endParaRPr lang="en-GB" sz="1100" dirty="0" smtClean="0"/>
                    </a:p>
                    <a:p>
                      <a:endParaRPr lang="en-GB" sz="1100" dirty="0"/>
                    </a:p>
                  </a:txBody>
                  <a:tcPr>
                    <a:solidFill>
                      <a:schemeClr val="bg1"/>
                    </a:solidFill>
                  </a:tcPr>
                </a:tc>
                <a:tc>
                  <a:txBody>
                    <a:bodyPr/>
                    <a:lstStyle/>
                    <a:p>
                      <a:endParaRPr lang="en-GB" sz="1100" dirty="0"/>
                    </a:p>
                  </a:txBody>
                  <a:tcPr>
                    <a:solidFill>
                      <a:schemeClr val="bg1"/>
                    </a:solidFill>
                  </a:tcPr>
                </a:tc>
              </a:tr>
            </a:tbl>
          </a:graphicData>
        </a:graphic>
      </p:graphicFrame>
      <p:pic>
        <p:nvPicPr>
          <p:cNvPr id="38" name="Picture 2" descr="http://www.wgbh.org/News/Articles/2011/12/7/Images/17017_800x600.jpg"/>
          <p:cNvPicPr>
            <a:picLocks noChangeAspect="1" noChangeArrowheads="1"/>
          </p:cNvPicPr>
          <p:nvPr/>
        </p:nvPicPr>
        <p:blipFill>
          <a:blip r:embed="rId2" cstate="print"/>
          <a:srcRect/>
          <a:stretch>
            <a:fillRect/>
          </a:stretch>
        </p:blipFill>
        <p:spPr bwMode="auto">
          <a:xfrm>
            <a:off x="5111736" y="3347864"/>
            <a:ext cx="1629632" cy="1224136"/>
          </a:xfrm>
          <a:prstGeom prst="roundRect">
            <a:avLst/>
          </a:prstGeom>
          <a:noFill/>
        </p:spPr>
      </p:pic>
      <p:sp>
        <p:nvSpPr>
          <p:cNvPr id="39" name="TextBox 38"/>
          <p:cNvSpPr txBox="1"/>
          <p:nvPr/>
        </p:nvSpPr>
        <p:spPr>
          <a:xfrm>
            <a:off x="1" y="3347864"/>
            <a:ext cx="5085183" cy="2616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100" b="1" u="sng" dirty="0" smtClean="0"/>
              <a:t>Gaddis’s View on the Marshall Plan and Truman Doctrine (From </a:t>
            </a:r>
            <a:r>
              <a:rPr lang="en-GB" sz="1100" b="1" i="1" u="sng" dirty="0" smtClean="0"/>
              <a:t>The Cold War</a:t>
            </a:r>
            <a:r>
              <a:rPr lang="en-GB" sz="1100" b="1" u="sng" dirty="0" smtClean="0"/>
              <a:t>, 2005)</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How effective was the USA’s response to the Berlin</a:t>
                      </a:r>
                      <a:r>
                        <a:rPr lang="en-GB" sz="1400" baseline="0" dirty="0" smtClean="0">
                          <a:latin typeface="Arial Narrow" pitchFamily="34" charset="0"/>
                        </a:rPr>
                        <a:t> Blockade?</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5" name="Picture 5"/>
          <p:cNvPicPr>
            <a:picLocks noChangeAspect="1" noChangeArrowheads="1"/>
          </p:cNvPicPr>
          <p:nvPr/>
        </p:nvPicPr>
        <p:blipFill>
          <a:blip r:embed="rId2"/>
          <a:srcRect/>
          <a:stretch>
            <a:fillRect/>
          </a:stretch>
        </p:blipFill>
        <p:spPr bwMode="auto">
          <a:xfrm>
            <a:off x="188640" y="476112"/>
            <a:ext cx="2664296" cy="2151672"/>
          </a:xfrm>
          <a:prstGeom prst="rect">
            <a:avLst/>
          </a:prstGeom>
          <a:noFill/>
          <a:ln w="9525">
            <a:noFill/>
            <a:miter lim="800000"/>
            <a:headEnd/>
            <a:tailEnd/>
          </a:ln>
        </p:spPr>
      </p:pic>
      <p:pic>
        <p:nvPicPr>
          <p:cNvPr id="36" name="Picture 6"/>
          <p:cNvPicPr>
            <a:picLocks noChangeAspect="1" noChangeArrowheads="1"/>
          </p:cNvPicPr>
          <p:nvPr/>
        </p:nvPicPr>
        <p:blipFill>
          <a:blip r:embed="rId3"/>
          <a:srcRect/>
          <a:stretch>
            <a:fillRect/>
          </a:stretch>
        </p:blipFill>
        <p:spPr bwMode="auto">
          <a:xfrm>
            <a:off x="188640" y="3122968"/>
            <a:ext cx="2664297" cy="2529152"/>
          </a:xfrm>
          <a:prstGeom prst="rect">
            <a:avLst/>
          </a:prstGeom>
          <a:noFill/>
          <a:ln w="9525">
            <a:noFill/>
            <a:miter lim="800000"/>
            <a:headEnd/>
            <a:tailEnd/>
          </a:ln>
        </p:spPr>
      </p:pic>
      <p:sp>
        <p:nvSpPr>
          <p:cNvPr id="37" name="Rectangle 36"/>
          <p:cNvSpPr/>
          <p:nvPr/>
        </p:nvSpPr>
        <p:spPr>
          <a:xfrm>
            <a:off x="2996952" y="389141"/>
            <a:ext cx="3861048" cy="5262979"/>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a:spAutoFit/>
          </a:bodyPr>
          <a:lstStyle/>
          <a:p>
            <a:r>
              <a:rPr lang="en-GB" sz="1200" u="sng" dirty="0" smtClean="0"/>
              <a:t>Berlin Blockade</a:t>
            </a:r>
          </a:p>
          <a:p>
            <a:endParaRPr lang="en-GB" sz="1200" dirty="0" smtClean="0"/>
          </a:p>
          <a:p>
            <a:r>
              <a:rPr lang="en-GB" sz="1200" dirty="0" smtClean="0"/>
              <a:t>In 1945, the Allies decided to </a:t>
            </a:r>
            <a:r>
              <a:rPr lang="en-GB" sz="1200" b="1" dirty="0" smtClean="0"/>
              <a:t>split Germany</a:t>
            </a:r>
            <a:r>
              <a:rPr lang="en-GB" sz="1200" dirty="0" smtClean="0"/>
              <a:t> into four zones of occupation. The capital, Berlin, was also split into four zones. The USSR took huge reparations from its zone in eastern Germany, but Britain, France and America tried to improve conditions in their zones.</a:t>
            </a:r>
          </a:p>
          <a:p>
            <a:endParaRPr lang="en-GB" sz="1200" dirty="0" smtClean="0"/>
          </a:p>
          <a:p>
            <a:r>
              <a:rPr lang="en-GB" sz="1200" dirty="0" smtClean="0"/>
              <a:t>In June 1948, Britain, France and America united their zones into a new country, West Germany. On 23 June 1948, they introduced a new currency, which they said would help trade. </a:t>
            </a:r>
          </a:p>
          <a:p>
            <a:endParaRPr lang="en-GB" sz="1200" dirty="0" smtClean="0"/>
          </a:p>
          <a:p>
            <a:r>
              <a:rPr lang="en-GB" sz="1200" dirty="0" smtClean="0"/>
              <a:t>Stalin was angered by the creation of West Germany.  He could do nothing about it, but could stamp his authority on Berlin which was deep in the Soviet zone. The next day, Stalin cut off all rail and road links to west Berlin - the </a:t>
            </a:r>
            <a:r>
              <a:rPr lang="en-GB" sz="1200" b="1" dirty="0" smtClean="0"/>
              <a:t>Berlin Blockade</a:t>
            </a:r>
            <a:r>
              <a:rPr lang="en-GB" sz="1200" dirty="0" smtClean="0"/>
              <a:t>. The west saw this as an attempt to starve Berlin into surrender, so they decided to supply west Berlin by air. </a:t>
            </a:r>
          </a:p>
          <a:p>
            <a:endParaRPr lang="en-GB" sz="1200" dirty="0" smtClean="0"/>
          </a:p>
          <a:p>
            <a:r>
              <a:rPr lang="en-GB" sz="1200" dirty="0" smtClean="0"/>
              <a:t>The Berlin Blockade lasted 318 days. During this time, 275,000 planes transported 1.5 million tons of supplies and a plane landed every three minutes at Berlin's </a:t>
            </a:r>
            <a:r>
              <a:rPr lang="en-GB" sz="1200" dirty="0" err="1" smtClean="0"/>
              <a:t>Templehof</a:t>
            </a:r>
            <a:r>
              <a:rPr lang="en-GB" sz="1200" dirty="0" smtClean="0"/>
              <a:t> airport. </a:t>
            </a:r>
          </a:p>
          <a:p>
            <a:endParaRPr lang="en-GB" sz="1200" dirty="0" smtClean="0"/>
          </a:p>
          <a:p>
            <a:r>
              <a:rPr lang="en-GB" sz="1200" dirty="0" smtClean="0"/>
              <a:t>On 12 May 1949, Stalin </a:t>
            </a:r>
            <a:r>
              <a:rPr lang="en-GB" sz="1200" b="1" dirty="0" smtClean="0"/>
              <a:t>abandoned</a:t>
            </a:r>
            <a:r>
              <a:rPr lang="en-GB" sz="1200" dirty="0" smtClean="0"/>
              <a:t> the blockade. </a:t>
            </a:r>
            <a:endParaRPr lang="en-GB" sz="1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Compare the actions of the USA and USSR in</a:t>
                      </a:r>
                      <a:r>
                        <a:rPr lang="en-GB" sz="1400" baseline="0" dirty="0" smtClean="0">
                          <a:latin typeface="Arial Narrow" pitchFamily="34" charset="0"/>
                        </a:rPr>
                        <a:t> Berlin</a:t>
                      </a:r>
                      <a:endParaRPr lang="en-GB" sz="1400" dirty="0">
                        <a:latin typeface="Arial Narrow" pitchFamily="34" charset="0"/>
                      </a:endParaRPr>
                    </a:p>
                    <a:p>
                      <a:pPr algn="ctr"/>
                      <a:r>
                        <a:rPr lang="en-GB" sz="1400" dirty="0" smtClean="0">
                          <a:latin typeface="Arial Narrow" pitchFamily="34" charset="0"/>
                        </a:rPr>
                        <a:t>Compare</a:t>
                      </a:r>
                      <a:r>
                        <a:rPr lang="en-GB" sz="1400" baseline="0" dirty="0" smtClean="0">
                          <a:latin typeface="Arial Narrow" pitchFamily="34" charset="0"/>
                        </a:rPr>
                        <a:t> historical interpretations</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122" name="Picture 2" descr="http://4.bp.blogspot.com/_LoPTdkHrjjk/S0bZ1oWF29I/AAAAAAAAGMU/tLHEuRSVqX0/s1600/berlin-blockade-cold-war-soviet-union-june-1948-may-1949-history-war-images-amazing-pictures-photos-berlin-airlift-009.jpg"/>
          <p:cNvPicPr>
            <a:picLocks noChangeAspect="1" noChangeArrowheads="1"/>
          </p:cNvPicPr>
          <p:nvPr/>
        </p:nvPicPr>
        <p:blipFill>
          <a:blip r:embed="rId2"/>
          <a:srcRect/>
          <a:stretch>
            <a:fillRect/>
          </a:stretch>
        </p:blipFill>
        <p:spPr bwMode="auto">
          <a:xfrm>
            <a:off x="3501008" y="683568"/>
            <a:ext cx="3168352" cy="428901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The Cold War - A clash of ideologies</a:t>
                      </a:r>
                      <a:r>
                        <a:rPr lang="en-GB" sz="1400" baseline="0" dirty="0" smtClean="0">
                          <a:latin typeface="Arial Narrow" pitchFamily="34" charset="0"/>
                        </a:rPr>
                        <a:t> or the fault of an individual?</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Judge who or what was to blame for the Cold War</a:t>
                      </a:r>
                      <a:endParaRPr lang="en-GB" sz="1400" dirty="0">
                        <a:latin typeface="Arial Narrow" pitchFamily="34" charset="0"/>
                      </a:endParaRPr>
                    </a:p>
                    <a:p>
                      <a:pPr algn="ctr"/>
                      <a:r>
                        <a:rPr lang="en-GB" sz="1400" dirty="0" smtClean="0">
                          <a:latin typeface="Arial Narrow" pitchFamily="34" charset="0"/>
                        </a:rPr>
                        <a:t>Evaluate Cold War sources</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0" y="1553656"/>
          <a:ext cx="6858001" cy="7482840"/>
        </p:xfrm>
        <a:graphic>
          <a:graphicData uri="http://schemas.openxmlformats.org/drawingml/2006/table">
            <a:tbl>
              <a:tblPr firstRow="1" bandRow="1">
                <a:tableStyleId>{5C22544A-7EE6-4342-B048-85BDC9FD1C3A}</a:tableStyleId>
              </a:tblPr>
              <a:tblGrid>
                <a:gridCol w="1318453"/>
                <a:gridCol w="1228041"/>
                <a:gridCol w="1228041"/>
                <a:gridCol w="1541733"/>
                <a:gridCol w="1541733"/>
              </a:tblGrid>
              <a:tr h="370840">
                <a:tc>
                  <a:txBody>
                    <a:bodyPr/>
                    <a:lstStyle/>
                    <a:p>
                      <a:pPr algn="ctr"/>
                      <a:r>
                        <a:rPr lang="en-GB" sz="1400" dirty="0" smtClean="0">
                          <a:latin typeface="Arial Narrow" pitchFamily="34" charset="0"/>
                        </a:rPr>
                        <a:t>Lesson Title</a:t>
                      </a:r>
                      <a:endParaRPr lang="en-GB" sz="1400" dirty="0">
                        <a:latin typeface="Arial Narrow" pitchFamily="34" charset="0"/>
                      </a:endParaRPr>
                    </a:p>
                  </a:txBody>
                  <a:tcPr/>
                </a:tc>
                <a:tc>
                  <a:txBody>
                    <a:bodyPr/>
                    <a:lstStyle/>
                    <a:p>
                      <a:pPr algn="ctr"/>
                      <a:r>
                        <a:rPr lang="en-GB" sz="1400" dirty="0" smtClean="0">
                          <a:latin typeface="Arial Narrow" pitchFamily="34" charset="0"/>
                        </a:rPr>
                        <a:t>Knowledge Objective</a:t>
                      </a:r>
                      <a:endParaRPr lang="en-GB" sz="1400" dirty="0">
                        <a:latin typeface="Arial Narrow" pitchFamily="34" charset="0"/>
                      </a:endParaRPr>
                    </a:p>
                  </a:txBody>
                  <a:tcPr/>
                </a:tc>
                <a:tc>
                  <a:txBody>
                    <a:bodyPr/>
                    <a:lstStyle/>
                    <a:p>
                      <a:pPr algn="ctr"/>
                      <a:r>
                        <a:rPr lang="en-GB" sz="1400" dirty="0" smtClean="0">
                          <a:latin typeface="Arial Narrow" pitchFamily="34" charset="0"/>
                        </a:rPr>
                        <a:t>Skill Objective</a:t>
                      </a:r>
                      <a:endParaRPr lang="en-GB" sz="1400" dirty="0">
                        <a:latin typeface="Arial Narrow" pitchFamily="34" charset="0"/>
                      </a:endParaRPr>
                    </a:p>
                  </a:txBody>
                  <a:tcPr/>
                </a:tc>
                <a:tc>
                  <a:txBody>
                    <a:bodyPr/>
                    <a:lstStyle/>
                    <a:p>
                      <a:pPr algn="ctr"/>
                      <a:r>
                        <a:rPr lang="en-GB" sz="1400" dirty="0" smtClean="0">
                          <a:latin typeface="Arial Narrow" pitchFamily="34" charset="0"/>
                        </a:rPr>
                        <a:t>Learning Outcome</a:t>
                      </a:r>
                      <a:endParaRPr lang="en-GB" sz="1400" dirty="0">
                        <a:latin typeface="Arial Narrow" pitchFamily="34" charset="0"/>
                      </a:endParaRPr>
                    </a:p>
                  </a:txBody>
                  <a:tcPr/>
                </a:tc>
                <a:tc>
                  <a:txBody>
                    <a:bodyPr/>
                    <a:lstStyle/>
                    <a:p>
                      <a:pPr algn="ctr"/>
                      <a:r>
                        <a:rPr lang="en-GB" sz="1400" dirty="0" smtClean="0">
                          <a:latin typeface="Arial Narrow" pitchFamily="34" charset="0"/>
                        </a:rPr>
                        <a:t>Homework</a:t>
                      </a:r>
                      <a:endParaRPr lang="en-GB" sz="1400" dirty="0">
                        <a:latin typeface="Arial Narrow" pitchFamily="34" charset="0"/>
                      </a:endParaRPr>
                    </a:p>
                  </a:txBody>
                  <a:tcPr/>
                </a:tc>
              </a:tr>
              <a:tr h="370840">
                <a:tc>
                  <a:txBody>
                    <a:bodyPr/>
                    <a:lstStyle/>
                    <a:p>
                      <a:r>
                        <a:rPr lang="en-GB" sz="1400" dirty="0" smtClean="0">
                          <a:latin typeface="Arial Narrow" pitchFamily="34" charset="0"/>
                        </a:rPr>
                        <a:t>From World War to Cold War</a:t>
                      </a:r>
                      <a:endParaRPr lang="en-GB" sz="1400" dirty="0">
                        <a:latin typeface="Arial Narrow" pitchFamily="34" charset="0"/>
                      </a:endParaRPr>
                    </a:p>
                  </a:txBody>
                  <a:tcPr/>
                </a:tc>
                <a:tc>
                  <a:txBody>
                    <a:bodyPr/>
                    <a:lstStyle/>
                    <a:p>
                      <a:r>
                        <a:rPr lang="en-GB" sz="1400" dirty="0" smtClean="0">
                          <a:latin typeface="Arial Narrow" pitchFamily="34" charset="0"/>
                        </a:rPr>
                        <a:t>Describe the global situation at the end</a:t>
                      </a:r>
                      <a:r>
                        <a:rPr lang="en-GB" sz="1400" baseline="0" dirty="0" smtClean="0">
                          <a:latin typeface="Arial Narrow" pitchFamily="34" charset="0"/>
                        </a:rPr>
                        <a:t> of WW2</a:t>
                      </a:r>
                      <a:endParaRPr lang="en-GB" sz="1400" dirty="0">
                        <a:latin typeface="Arial Narrow" pitchFamily="34" charset="0"/>
                      </a:endParaRPr>
                    </a:p>
                  </a:txBody>
                  <a:tcPr/>
                </a:tc>
                <a:tc>
                  <a:txBody>
                    <a:bodyPr/>
                    <a:lstStyle/>
                    <a:p>
                      <a:r>
                        <a:rPr lang="en-GB" sz="1400" dirty="0" smtClean="0">
                          <a:latin typeface="Arial Narrow" pitchFamily="34" charset="0"/>
                        </a:rPr>
                        <a:t>Extract relevant details from a picture source</a:t>
                      </a:r>
                      <a:endParaRPr lang="en-GB" sz="1400" dirty="0">
                        <a:latin typeface="Arial Narrow" pitchFamily="34" charset="0"/>
                      </a:endParaRPr>
                    </a:p>
                  </a:txBody>
                  <a:tcPr/>
                </a:tc>
                <a:tc>
                  <a:txBody>
                    <a:bodyPr/>
                    <a:lstStyle/>
                    <a:p>
                      <a:r>
                        <a:rPr lang="en-GB" sz="1100" dirty="0" smtClean="0">
                          <a:latin typeface="Arial Narrow" pitchFamily="34" charset="0"/>
                        </a:rPr>
                        <a:t>Understand</a:t>
                      </a:r>
                      <a:r>
                        <a:rPr lang="en-GB" sz="1100" baseline="0" dirty="0" smtClean="0">
                          <a:latin typeface="Arial Narrow" pitchFamily="34" charset="0"/>
                        </a:rPr>
                        <a:t> where and how the Cold War began.</a:t>
                      </a:r>
                    </a:p>
                    <a:p>
                      <a:r>
                        <a:rPr lang="en-GB" sz="1100" baseline="0" dirty="0" smtClean="0">
                          <a:latin typeface="Arial Narrow" pitchFamily="34" charset="0"/>
                        </a:rPr>
                        <a:t>Explain why the USA and USSR were no longer allies</a:t>
                      </a:r>
                      <a:endParaRPr lang="en-GB" sz="1100" dirty="0">
                        <a:latin typeface="Arial Narrow" pitchFamily="34" charset="0"/>
                      </a:endParaRPr>
                    </a:p>
                  </a:txBody>
                  <a:tcPr/>
                </a:tc>
                <a:tc>
                  <a:txBody>
                    <a:bodyPr/>
                    <a:lstStyle/>
                    <a:p>
                      <a:r>
                        <a:rPr lang="en-GB" sz="1100" dirty="0" smtClean="0">
                          <a:latin typeface="Arial Narrow" pitchFamily="34" charset="0"/>
                        </a:rPr>
                        <a:t>Picture Source Question</a:t>
                      </a:r>
                      <a:endParaRPr lang="en-GB" sz="1100" dirty="0">
                        <a:latin typeface="Arial Narrow" pitchFamily="34" charset="0"/>
                      </a:endParaRPr>
                    </a:p>
                  </a:txBody>
                  <a:tcPr/>
                </a:tc>
              </a:tr>
              <a:tr h="370840">
                <a:tc>
                  <a:txBody>
                    <a:bodyPr/>
                    <a:lstStyle/>
                    <a:p>
                      <a:r>
                        <a:rPr lang="en-GB" sz="1400" dirty="0" smtClean="0">
                          <a:latin typeface="Arial Narrow" pitchFamily="34" charset="0"/>
                        </a:rPr>
                        <a:t>The Potsdam Conference</a:t>
                      </a:r>
                      <a:endParaRPr lang="en-GB" sz="1400" dirty="0">
                        <a:latin typeface="Arial Narrow" pitchFamily="34" charset="0"/>
                      </a:endParaRPr>
                    </a:p>
                  </a:txBody>
                  <a:tcPr/>
                </a:tc>
                <a:tc>
                  <a:txBody>
                    <a:bodyPr/>
                    <a:lstStyle/>
                    <a:p>
                      <a:r>
                        <a:rPr lang="en-GB" sz="1400" dirty="0" smtClean="0">
                          <a:latin typeface="Arial Narrow" pitchFamily="34" charset="0"/>
                        </a:rPr>
                        <a:t>Explain why relations deteriorated at Potsdam</a:t>
                      </a:r>
                      <a:endParaRPr lang="en-GB" sz="1400" dirty="0">
                        <a:latin typeface="Arial Narrow" pitchFamily="34" charset="0"/>
                      </a:endParaRPr>
                    </a:p>
                  </a:txBody>
                  <a:tcPr/>
                </a:tc>
                <a:tc>
                  <a:txBody>
                    <a:bodyPr/>
                    <a:lstStyle/>
                    <a:p>
                      <a:r>
                        <a:rPr lang="en-GB" sz="1400" dirty="0" smtClean="0">
                          <a:latin typeface="Arial Narrow" pitchFamily="34" charset="0"/>
                        </a:rPr>
                        <a:t>Extract relevant details from a text source</a:t>
                      </a:r>
                      <a:endParaRPr lang="en-GB" sz="1400" dirty="0">
                        <a:latin typeface="Arial Narrow" pitchFamily="34" charset="0"/>
                      </a:endParaRPr>
                    </a:p>
                  </a:txBody>
                  <a:tcPr/>
                </a:tc>
                <a:tc>
                  <a:txBody>
                    <a:bodyPr/>
                    <a:lstStyle/>
                    <a:p>
                      <a:r>
                        <a:rPr lang="en-GB" sz="1100" dirty="0" smtClean="0">
                          <a:latin typeface="Arial Narrow" pitchFamily="34" charset="0"/>
                        </a:rPr>
                        <a:t>Describe what happened at Yalta</a:t>
                      </a:r>
                    </a:p>
                    <a:p>
                      <a:r>
                        <a:rPr lang="en-GB" sz="1100" dirty="0" smtClean="0">
                          <a:latin typeface="Arial Narrow" pitchFamily="34" charset="0"/>
                        </a:rPr>
                        <a:t>Compare</a:t>
                      </a:r>
                      <a:r>
                        <a:rPr lang="en-GB" sz="1100" baseline="0" dirty="0" smtClean="0">
                          <a:latin typeface="Arial Narrow" pitchFamily="34" charset="0"/>
                        </a:rPr>
                        <a:t> Yalta to Potsdam</a:t>
                      </a:r>
                      <a:endParaRPr lang="en-GB" sz="1100" dirty="0">
                        <a:latin typeface="Arial Narrow" pitchFamily="34" charset="0"/>
                      </a:endParaRPr>
                    </a:p>
                  </a:txBody>
                  <a:tcPr/>
                </a:tc>
                <a:tc>
                  <a:txBody>
                    <a:bodyPr/>
                    <a:lstStyle/>
                    <a:p>
                      <a:endParaRPr lang="en-GB" sz="1100" dirty="0">
                        <a:latin typeface="Arial Narrow" pitchFamily="34" charset="0"/>
                      </a:endParaRPr>
                    </a:p>
                  </a:txBody>
                  <a:tcPr/>
                </a:tc>
              </a:tr>
              <a:tr h="370840">
                <a:tc>
                  <a:txBody>
                    <a:bodyPr/>
                    <a:lstStyle/>
                    <a:p>
                      <a:r>
                        <a:rPr lang="en-GB" sz="1400" dirty="0" smtClean="0">
                          <a:latin typeface="Arial Narrow" pitchFamily="34" charset="0"/>
                        </a:rPr>
                        <a:t>The “Iron Curtain”</a:t>
                      </a:r>
                      <a:endParaRPr lang="en-GB" sz="1400" dirty="0">
                        <a:latin typeface="Arial Narrow" pitchFamily="34" charset="0"/>
                      </a:endParaRPr>
                    </a:p>
                  </a:txBody>
                  <a:tcPr/>
                </a:tc>
                <a:tc>
                  <a:txBody>
                    <a:bodyPr/>
                    <a:lstStyle/>
                    <a:p>
                      <a:r>
                        <a:rPr lang="en-GB" sz="1400" dirty="0" smtClean="0">
                          <a:latin typeface="Arial Narrow" pitchFamily="34" charset="0"/>
                        </a:rPr>
                        <a:t>Judge whether the Soviets “liberated” Eastern Europe</a:t>
                      </a:r>
                      <a:endParaRPr lang="en-GB" sz="1400" dirty="0">
                        <a:latin typeface="Arial Narrow" pitchFamily="34" charset="0"/>
                      </a:endParaRPr>
                    </a:p>
                  </a:txBody>
                  <a:tcPr/>
                </a:tc>
                <a:tc>
                  <a:txBody>
                    <a:bodyPr/>
                    <a:lstStyle/>
                    <a:p>
                      <a:r>
                        <a:rPr lang="en-GB" sz="1400" dirty="0" smtClean="0">
                          <a:latin typeface="Arial Narrow" pitchFamily="34" charset="0"/>
                        </a:rPr>
                        <a:t>Use details from a source to support a statement</a:t>
                      </a:r>
                      <a:endParaRPr lang="en-GB" sz="1400" dirty="0">
                        <a:latin typeface="Arial Narrow" pitchFamily="34" charset="0"/>
                      </a:endParaRPr>
                    </a:p>
                  </a:txBody>
                  <a:tcPr/>
                </a:tc>
                <a:tc>
                  <a:txBody>
                    <a:bodyPr/>
                    <a:lstStyle/>
                    <a:p>
                      <a:r>
                        <a:rPr lang="en-GB" sz="1100" dirty="0" smtClean="0">
                          <a:latin typeface="Arial Narrow" pitchFamily="34" charset="0"/>
                        </a:rPr>
                        <a:t>Understand what the Iron Curtain was</a:t>
                      </a:r>
                    </a:p>
                    <a:p>
                      <a:r>
                        <a:rPr lang="en-GB" sz="1100" dirty="0" smtClean="0">
                          <a:latin typeface="Arial Narrow" pitchFamily="34" charset="0"/>
                        </a:rPr>
                        <a:t>Recognise</a:t>
                      </a:r>
                      <a:r>
                        <a:rPr lang="en-GB" sz="1100" baseline="0" dirty="0" smtClean="0">
                          <a:latin typeface="Arial Narrow" pitchFamily="34" charset="0"/>
                        </a:rPr>
                        <a:t> why different views were held about the Soviet “liberation” of Eastern Europe</a:t>
                      </a:r>
                      <a:endParaRPr lang="en-GB" sz="1100" dirty="0">
                        <a:latin typeface="Arial Narrow" pitchFamily="34" charset="0"/>
                      </a:endParaRPr>
                    </a:p>
                  </a:txBody>
                  <a:tcPr/>
                </a:tc>
                <a:tc>
                  <a:txBody>
                    <a:bodyPr/>
                    <a:lstStyle/>
                    <a:p>
                      <a:endParaRPr lang="en-GB" sz="1100" dirty="0">
                        <a:latin typeface="Arial Narrow" pitchFamily="34" charset="0"/>
                      </a:endParaRPr>
                    </a:p>
                  </a:txBody>
                  <a:tcPr/>
                </a:tc>
              </a:tr>
              <a:tr h="370840">
                <a:tc>
                  <a:txBody>
                    <a:bodyPr/>
                    <a:lstStyle/>
                    <a:p>
                      <a:r>
                        <a:rPr lang="en-GB" sz="1400" dirty="0" smtClean="0">
                          <a:latin typeface="Arial Narrow" pitchFamily="34" charset="0"/>
                        </a:rPr>
                        <a:t>Dollar</a:t>
                      </a:r>
                      <a:r>
                        <a:rPr lang="en-GB" sz="1400" baseline="0" dirty="0" smtClean="0">
                          <a:latin typeface="Arial Narrow" pitchFamily="34" charset="0"/>
                        </a:rPr>
                        <a:t> Imperialism</a:t>
                      </a:r>
                      <a:endParaRPr lang="en-GB" sz="1400" dirty="0">
                        <a:latin typeface="Arial Narrow" pitchFamily="34" charset="0"/>
                      </a:endParaRPr>
                    </a:p>
                  </a:txBody>
                  <a:tcPr/>
                </a:tc>
                <a:tc>
                  <a:txBody>
                    <a:bodyPr/>
                    <a:lstStyle/>
                    <a:p>
                      <a:r>
                        <a:rPr lang="en-GB" sz="1400" dirty="0" smtClean="0">
                          <a:latin typeface="Arial Narrow" pitchFamily="34" charset="0"/>
                        </a:rPr>
                        <a:t>Compare the roles of Truman and Marshall</a:t>
                      </a:r>
                      <a:endParaRPr lang="en-GB" sz="1400" dirty="0">
                        <a:latin typeface="Arial Narrow" pitchFamily="34" charset="0"/>
                      </a:endParaRPr>
                    </a:p>
                  </a:txBody>
                  <a:tcPr/>
                </a:tc>
                <a:tc>
                  <a:txBody>
                    <a:bodyPr/>
                    <a:lstStyle/>
                    <a:p>
                      <a:r>
                        <a:rPr lang="en-GB" sz="1400" dirty="0" smtClean="0">
                          <a:latin typeface="Arial Narrow" pitchFamily="34" charset="0"/>
                        </a:rPr>
                        <a:t>Summarise an historical interpretation.</a:t>
                      </a:r>
                      <a:endParaRPr lang="en-GB" sz="1400" dirty="0">
                        <a:latin typeface="Arial Narrow" pitchFamily="34" charset="0"/>
                      </a:endParaRPr>
                    </a:p>
                  </a:txBody>
                  <a:tcPr/>
                </a:tc>
                <a:tc>
                  <a:txBody>
                    <a:bodyPr/>
                    <a:lstStyle/>
                    <a:p>
                      <a:r>
                        <a:rPr lang="en-GB" sz="1100" dirty="0" smtClean="0">
                          <a:latin typeface="Arial Narrow" pitchFamily="34" charset="0"/>
                        </a:rPr>
                        <a:t>Understand how tension turned to Cold War</a:t>
                      </a:r>
                    </a:p>
                    <a:p>
                      <a:r>
                        <a:rPr lang="en-GB" sz="1100" dirty="0" smtClean="0">
                          <a:latin typeface="Arial Narrow" pitchFamily="34" charset="0"/>
                        </a:rPr>
                        <a:t>Know what the Truman</a:t>
                      </a:r>
                      <a:r>
                        <a:rPr lang="en-GB" sz="1100" baseline="0" dirty="0" smtClean="0">
                          <a:latin typeface="Arial Narrow" pitchFamily="34" charset="0"/>
                        </a:rPr>
                        <a:t> Doctrine and Marshall Aid were</a:t>
                      </a:r>
                      <a:endParaRPr lang="en-GB" sz="1100" dirty="0">
                        <a:latin typeface="Arial Narrow" pitchFamily="34" charset="0"/>
                      </a:endParaRPr>
                    </a:p>
                  </a:txBody>
                  <a:tcPr/>
                </a:tc>
                <a:tc>
                  <a:txBody>
                    <a:bodyPr/>
                    <a:lstStyle/>
                    <a:p>
                      <a:r>
                        <a:rPr lang="en-GB" sz="1100" dirty="0" smtClean="0">
                          <a:latin typeface="Arial Narrow" pitchFamily="34" charset="0"/>
                        </a:rPr>
                        <a:t>Read extract from book and answer questions</a:t>
                      </a:r>
                      <a:endParaRPr lang="en-GB" sz="1100" dirty="0">
                        <a:latin typeface="Arial Narrow" pitchFamily="34" charset="0"/>
                      </a:endParaRPr>
                    </a:p>
                  </a:txBody>
                  <a:tcPr/>
                </a:tc>
              </a:tr>
              <a:tr h="370840">
                <a:tc>
                  <a:txBody>
                    <a:bodyPr/>
                    <a:lstStyle/>
                    <a:p>
                      <a:r>
                        <a:rPr lang="en-GB" sz="1400" dirty="0" smtClean="0">
                          <a:latin typeface="Arial Narrow" pitchFamily="34" charset="0"/>
                        </a:rPr>
                        <a:t>How effective was the USA’s response to the Berlin</a:t>
                      </a:r>
                      <a:r>
                        <a:rPr lang="en-GB" sz="1400" baseline="0" dirty="0" smtClean="0">
                          <a:latin typeface="Arial Narrow" pitchFamily="34" charset="0"/>
                        </a:rPr>
                        <a:t> Blockade?</a:t>
                      </a:r>
                      <a:endParaRPr lang="en-GB" sz="1400" dirty="0">
                        <a:latin typeface="Arial Narrow" pitchFamily="34" charset="0"/>
                      </a:endParaRPr>
                    </a:p>
                  </a:txBody>
                  <a:tcPr/>
                </a:tc>
                <a:tc>
                  <a:txBody>
                    <a:bodyPr/>
                    <a:lstStyle/>
                    <a:p>
                      <a:r>
                        <a:rPr lang="en-GB" sz="1400" dirty="0" smtClean="0">
                          <a:latin typeface="Arial Narrow" pitchFamily="34" charset="0"/>
                        </a:rPr>
                        <a:t>Compare the actions of the USA and USSR in</a:t>
                      </a:r>
                      <a:r>
                        <a:rPr lang="en-GB" sz="1400" baseline="0" dirty="0" smtClean="0">
                          <a:latin typeface="Arial Narrow" pitchFamily="34" charset="0"/>
                        </a:rPr>
                        <a:t> Berlin</a:t>
                      </a:r>
                      <a:endParaRPr lang="en-GB" sz="1400" dirty="0">
                        <a:latin typeface="Arial Narrow" pitchFamily="34" charset="0"/>
                      </a:endParaRPr>
                    </a:p>
                  </a:txBody>
                  <a:tcPr/>
                </a:tc>
                <a:tc>
                  <a:txBody>
                    <a:bodyPr/>
                    <a:lstStyle/>
                    <a:p>
                      <a:r>
                        <a:rPr lang="en-GB" sz="1400" dirty="0" smtClean="0">
                          <a:latin typeface="Arial Narrow" pitchFamily="34" charset="0"/>
                        </a:rPr>
                        <a:t>Compare</a:t>
                      </a:r>
                      <a:r>
                        <a:rPr lang="en-GB" sz="1400" baseline="0" dirty="0" smtClean="0">
                          <a:latin typeface="Arial Narrow" pitchFamily="34" charset="0"/>
                        </a:rPr>
                        <a:t> historical interpretations</a:t>
                      </a:r>
                      <a:endParaRPr lang="en-GB" sz="1400" dirty="0">
                        <a:latin typeface="Arial Narrow" pitchFamily="34" charset="0"/>
                      </a:endParaRPr>
                    </a:p>
                  </a:txBody>
                  <a:tcPr/>
                </a:tc>
                <a:tc>
                  <a:txBody>
                    <a:bodyPr/>
                    <a:lstStyle/>
                    <a:p>
                      <a:r>
                        <a:rPr lang="en-GB" sz="1100" dirty="0" smtClean="0">
                          <a:latin typeface="Arial Narrow" pitchFamily="34" charset="0"/>
                        </a:rPr>
                        <a:t>Explain why there was a Berlin Blockade</a:t>
                      </a:r>
                    </a:p>
                    <a:p>
                      <a:r>
                        <a:rPr lang="en-GB" sz="1100" dirty="0" smtClean="0">
                          <a:latin typeface="Arial Narrow" pitchFamily="34" charset="0"/>
                        </a:rPr>
                        <a:t>Describe the division of Germany</a:t>
                      </a:r>
                      <a:endParaRPr lang="en-GB" sz="1100" dirty="0">
                        <a:latin typeface="Arial Narrow" pitchFamily="34" charset="0"/>
                      </a:endParaRPr>
                    </a:p>
                  </a:txBody>
                  <a:tcPr/>
                </a:tc>
                <a:tc>
                  <a:txBody>
                    <a:bodyPr/>
                    <a:lstStyle/>
                    <a:p>
                      <a:endParaRPr lang="en-GB" sz="1100" dirty="0">
                        <a:latin typeface="Arial Narrow" pitchFamily="34" charset="0"/>
                      </a:endParaRPr>
                    </a:p>
                  </a:txBody>
                  <a:tcPr/>
                </a:tc>
              </a:tr>
              <a:tr h="370840">
                <a:tc>
                  <a:txBody>
                    <a:bodyPr/>
                    <a:lstStyle/>
                    <a:p>
                      <a:r>
                        <a:rPr lang="en-GB" sz="1400" dirty="0" smtClean="0">
                          <a:latin typeface="Arial Narrow" pitchFamily="34" charset="0"/>
                        </a:rPr>
                        <a:t>The Cold War - A clash of ideologies</a:t>
                      </a:r>
                      <a:r>
                        <a:rPr lang="en-GB" sz="1400" baseline="0" dirty="0" smtClean="0">
                          <a:latin typeface="Arial Narrow" pitchFamily="34" charset="0"/>
                        </a:rPr>
                        <a:t> or the fault of an individual?</a:t>
                      </a:r>
                      <a:endParaRPr lang="en-GB" sz="1400" dirty="0">
                        <a:latin typeface="Arial Narrow" pitchFamily="34" charset="0"/>
                      </a:endParaRPr>
                    </a:p>
                  </a:txBody>
                  <a:tcPr/>
                </a:tc>
                <a:tc>
                  <a:txBody>
                    <a:bodyPr/>
                    <a:lstStyle/>
                    <a:p>
                      <a:r>
                        <a:rPr lang="en-GB" sz="1400" dirty="0" smtClean="0">
                          <a:latin typeface="Arial Narrow" pitchFamily="34" charset="0"/>
                        </a:rPr>
                        <a:t>Judge who or what was to blame for the Cold War</a:t>
                      </a:r>
                      <a:endParaRPr lang="en-GB" sz="1400" dirty="0">
                        <a:latin typeface="Arial Narrow" pitchFamily="34" charset="0"/>
                      </a:endParaRPr>
                    </a:p>
                  </a:txBody>
                  <a:tcPr/>
                </a:tc>
                <a:tc>
                  <a:txBody>
                    <a:bodyPr/>
                    <a:lstStyle/>
                    <a:p>
                      <a:r>
                        <a:rPr lang="en-GB" sz="1400" dirty="0" smtClean="0">
                          <a:latin typeface="Arial Narrow" pitchFamily="34" charset="0"/>
                        </a:rPr>
                        <a:t>Evaluate Cold War sources</a:t>
                      </a:r>
                      <a:endParaRPr lang="en-GB" sz="1400" dirty="0">
                        <a:latin typeface="Arial Narrow" pitchFamily="34" charset="0"/>
                      </a:endParaRPr>
                    </a:p>
                  </a:txBody>
                  <a:tcPr/>
                </a:tc>
                <a:tc>
                  <a:txBody>
                    <a:bodyPr/>
                    <a:lstStyle/>
                    <a:p>
                      <a:r>
                        <a:rPr lang="en-GB" sz="1100" dirty="0" smtClean="0">
                          <a:latin typeface="Arial Narrow" pitchFamily="34" charset="0"/>
                        </a:rPr>
                        <a:t>Explain why NATO was set up</a:t>
                      </a:r>
                      <a:endParaRPr lang="en-GB" sz="1100" dirty="0">
                        <a:latin typeface="Arial Narrow" pitchFamily="34" charset="0"/>
                      </a:endParaRPr>
                    </a:p>
                  </a:txBody>
                  <a:tcPr/>
                </a:tc>
                <a:tc>
                  <a:txBody>
                    <a:bodyPr/>
                    <a:lstStyle/>
                    <a:p>
                      <a:endParaRPr lang="en-GB" sz="1100" dirty="0">
                        <a:latin typeface="Arial Narrow" pitchFamily="34"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dirty="0" smtClean="0">
                          <a:latin typeface="Arial Narrow" pitchFamily="34" charset="0"/>
                        </a:rPr>
                        <a:t>Mini Assessment</a:t>
                      </a:r>
                    </a:p>
                  </a:txBody>
                  <a:tcPr/>
                </a:tc>
                <a:tc>
                  <a:txBody>
                    <a:bodyPr/>
                    <a:lstStyle/>
                    <a:p>
                      <a:r>
                        <a:rPr lang="en-GB" sz="1400" dirty="0" smtClean="0">
                          <a:latin typeface="Arial Narrow" pitchFamily="34" charset="0"/>
                        </a:rPr>
                        <a:t>Create</a:t>
                      </a:r>
                      <a:r>
                        <a:rPr lang="en-GB" sz="1400" baseline="0" dirty="0" smtClean="0">
                          <a:latin typeface="Arial Narrow" pitchFamily="34" charset="0"/>
                        </a:rPr>
                        <a:t> two historical arguments</a:t>
                      </a:r>
                      <a:endParaRPr lang="en-GB" sz="1400" dirty="0">
                        <a:latin typeface="Arial Narrow" pitchFamily="34" charset="0"/>
                      </a:endParaRPr>
                    </a:p>
                  </a:txBody>
                  <a:tcPr/>
                </a:tc>
                <a:tc>
                  <a:txBody>
                    <a:bodyPr/>
                    <a:lstStyle/>
                    <a:p>
                      <a:r>
                        <a:rPr lang="en-GB" sz="1400" dirty="0" smtClean="0">
                          <a:latin typeface="Arial Narrow" pitchFamily="34" charset="0"/>
                        </a:rPr>
                        <a:t>Support a</a:t>
                      </a:r>
                      <a:r>
                        <a:rPr lang="en-GB" sz="1400" baseline="0" dirty="0" smtClean="0">
                          <a:latin typeface="Arial Narrow" pitchFamily="34" charset="0"/>
                        </a:rPr>
                        <a:t> statement with </a:t>
                      </a:r>
                      <a:r>
                        <a:rPr lang="en-GB" sz="1400" dirty="0" smtClean="0">
                          <a:latin typeface="Arial Narrow" pitchFamily="34" charset="0"/>
                        </a:rPr>
                        <a:t>appropriate evidence</a:t>
                      </a:r>
                      <a:endParaRPr lang="en-GB" sz="1400" dirty="0">
                        <a:latin typeface="Arial Narrow" pitchFamily="34" charset="0"/>
                      </a:endParaRPr>
                    </a:p>
                  </a:txBody>
                  <a:tcPr/>
                </a:tc>
                <a:tc>
                  <a:txBody>
                    <a:bodyPr/>
                    <a:lstStyle/>
                    <a:p>
                      <a:r>
                        <a:rPr lang="en-GB" sz="1100" dirty="0" smtClean="0">
                          <a:latin typeface="Arial Narrow" pitchFamily="34" charset="0"/>
                        </a:rPr>
                        <a:t>Produce</a:t>
                      </a:r>
                      <a:r>
                        <a:rPr lang="en-GB" sz="1100" baseline="0" dirty="0" smtClean="0">
                          <a:latin typeface="Arial Narrow" pitchFamily="34" charset="0"/>
                        </a:rPr>
                        <a:t> a mini essay in the style of a controlled assessment</a:t>
                      </a:r>
                      <a:endParaRPr lang="en-GB" sz="1100" dirty="0">
                        <a:latin typeface="Arial Narrow" pitchFamily="34" charset="0"/>
                      </a:endParaRPr>
                    </a:p>
                  </a:txBody>
                  <a:tcPr/>
                </a:tc>
                <a:tc>
                  <a:txBody>
                    <a:bodyPr/>
                    <a:lstStyle/>
                    <a:p>
                      <a:r>
                        <a:rPr lang="en-GB" sz="1100" dirty="0" smtClean="0">
                          <a:latin typeface="Arial Narrow" pitchFamily="34" charset="0"/>
                        </a:rPr>
                        <a:t>Write</a:t>
                      </a:r>
                      <a:r>
                        <a:rPr lang="en-GB" sz="1100" baseline="0" dirty="0" smtClean="0">
                          <a:latin typeface="Arial Narrow" pitchFamily="34" charset="0"/>
                        </a:rPr>
                        <a:t> up / Type up essay answer based upon planning produced in the lesson</a:t>
                      </a:r>
                      <a:endParaRPr lang="en-GB" sz="1100" dirty="0">
                        <a:latin typeface="Arial Narrow" pitchFamily="34" charset="0"/>
                      </a:endParaRPr>
                    </a:p>
                  </a:txBody>
                  <a:tcPr/>
                </a:tc>
              </a:tr>
            </a:tbl>
          </a:graphicData>
        </a:graphic>
      </p:graphicFrame>
      <p:sp>
        <p:nvSpPr>
          <p:cNvPr id="7" name="TextBox 6"/>
          <p:cNvSpPr txBox="1"/>
          <p:nvPr/>
        </p:nvSpPr>
        <p:spPr>
          <a:xfrm>
            <a:off x="332656" y="323528"/>
            <a:ext cx="6264696" cy="1200329"/>
          </a:xfrm>
          <a:prstGeom prst="rect">
            <a:avLst/>
          </a:prstGeom>
          <a:noFill/>
        </p:spPr>
        <p:txBody>
          <a:bodyPr wrap="square" rtlCol="0">
            <a:spAutoFit/>
          </a:bodyPr>
          <a:lstStyle/>
          <a:p>
            <a:pPr algn="ctr"/>
            <a:r>
              <a:rPr lang="en-GB" b="1" dirty="0" smtClean="0">
                <a:latin typeface="Arial Narrow" pitchFamily="34" charset="0"/>
              </a:rPr>
              <a:t>CONTROLLED ASSESSMENT – THE COLD WAR</a:t>
            </a:r>
          </a:p>
          <a:p>
            <a:pPr algn="ctr"/>
            <a:r>
              <a:rPr lang="en-GB" dirty="0" smtClean="0">
                <a:latin typeface="Arial Narrow" pitchFamily="34" charset="0"/>
              </a:rPr>
              <a:t>BIG QUESTION 1</a:t>
            </a:r>
          </a:p>
          <a:p>
            <a:pPr algn="ctr"/>
            <a:r>
              <a:rPr lang="en-GB" i="1" dirty="0" smtClean="0">
                <a:latin typeface="Arial Narrow" pitchFamily="34" charset="0"/>
              </a:rPr>
              <a:t>TO WHAT EXTENT WAS THE COLD WAR CAUSED BY TRUMAN’S DECLARATION TO STALIN ABOUT THE ATOMIC BOMB?</a:t>
            </a:r>
            <a:endParaRPr lang="en-GB" i="1" dirty="0">
              <a:latin typeface="Arial Narrow"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0480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HOMEWORK # 1 DUE DATE </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2092" y="7380312"/>
            <a:ext cx="2162772" cy="369332"/>
          </a:xfrm>
          <a:prstGeom prst="rect">
            <a:avLst/>
          </a:prstGeom>
          <a:noFill/>
        </p:spPr>
        <p:txBody>
          <a:bodyPr wrap="none" rtlCol="0">
            <a:spAutoFit/>
          </a:bodyPr>
          <a:lstStyle/>
          <a:p>
            <a:r>
              <a:rPr lang="en-GB" dirty="0" smtClean="0">
                <a:latin typeface="Arial Narrow" pitchFamily="34" charset="0"/>
              </a:rPr>
              <a:t>TEACHER FEEDBACK</a:t>
            </a:r>
          </a:p>
        </p:txBody>
      </p:sp>
      <p:sp>
        <p:nvSpPr>
          <p:cNvPr id="36" name="TextBox 35"/>
          <p:cNvSpPr txBox="1"/>
          <p:nvPr/>
        </p:nvSpPr>
        <p:spPr>
          <a:xfrm>
            <a:off x="-27384" y="323528"/>
            <a:ext cx="6885384" cy="5632311"/>
          </a:xfrm>
          <a:prstGeom prst="rect">
            <a:avLst/>
          </a:prstGeom>
          <a:noFill/>
        </p:spPr>
        <p:txBody>
          <a:bodyPr wrap="square" rtlCol="0">
            <a:spAutoFit/>
          </a:bodyPr>
          <a:lstStyle/>
          <a:p>
            <a:r>
              <a:rPr lang="en-GB" sz="1200" dirty="0" smtClean="0">
                <a:latin typeface="Arial Narrow" pitchFamily="34" charset="0"/>
              </a:rPr>
              <a:t>TASK – you are to have an in depth look at this cartoon., annotate it (label it with your ideas).  These should be in the form of: what you can see, what you think it means and whether or not you think this source is useful in helping you to learn more about the Cold War.</a:t>
            </a: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smtClean="0">
              <a:latin typeface="Arial Narrow" pitchFamily="34" charset="0"/>
            </a:endParaRPr>
          </a:p>
          <a:p>
            <a:endParaRPr lang="en-GB" dirty="0">
              <a:latin typeface="Arial Narrow" pitchFamily="34" charset="0"/>
            </a:endParaRPr>
          </a:p>
          <a:p>
            <a:r>
              <a:rPr lang="en-GB" dirty="0" smtClean="0">
                <a:latin typeface="Arial Narrow" pitchFamily="34" charset="0"/>
              </a:rPr>
              <a:t>Additional Task – Explain whether you think a cartoon or an extract from a speech might be more useful to us as historians?</a:t>
            </a:r>
          </a:p>
        </p:txBody>
      </p:sp>
      <p:pic>
        <p:nvPicPr>
          <p:cNvPr id="18434" name="Picture 2" descr="ILW0944"/>
          <p:cNvPicPr>
            <a:picLocks noChangeAspect="1" noChangeArrowheads="1"/>
          </p:cNvPicPr>
          <p:nvPr/>
        </p:nvPicPr>
        <p:blipFill>
          <a:blip r:embed="rId2"/>
          <a:srcRect/>
          <a:stretch>
            <a:fillRect/>
          </a:stretch>
        </p:blipFill>
        <p:spPr bwMode="auto">
          <a:xfrm>
            <a:off x="1325661" y="1475656"/>
            <a:ext cx="4119563" cy="294798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116632" y="683568"/>
            <a:ext cx="6552728" cy="4392488"/>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4" name="Table 3"/>
          <p:cNvGraphicFramePr>
            <a:graphicFrameLocks noGrp="1"/>
          </p:cNvGraphicFramePr>
          <p:nvPr/>
        </p:nvGraphicFramePr>
        <p:xfrm>
          <a:off x="0" y="0"/>
          <a:ext cx="6858000" cy="30480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HOMEWORK # 2 </a:t>
                      </a:r>
                      <a:r>
                        <a:rPr lang="en-GB" sz="1400" dirty="0" smtClean="0">
                          <a:latin typeface="Arial Narrow" pitchFamily="34" charset="0"/>
                        </a:rPr>
                        <a:t>      DUE </a:t>
                      </a:r>
                      <a:r>
                        <a:rPr lang="en-GB" sz="1400" dirty="0" smtClean="0">
                          <a:latin typeface="Arial Narrow" pitchFamily="34" charset="0"/>
                        </a:rPr>
                        <a:t>DATE </a:t>
                      </a:r>
                      <a:endParaRPr lang="en-GB" sz="1400" dirty="0">
                        <a:latin typeface="Arial Narrow" pitchFamily="34" charset="0"/>
                      </a:endParaRPr>
                    </a:p>
                  </a:txBody>
                  <a:tcPr/>
                </a:tc>
              </a:tr>
            </a:tbl>
          </a:graphicData>
        </a:graphic>
      </p:graphicFrame>
      <p:sp>
        <p:nvSpPr>
          <p:cNvPr id="36" name="TextBox 35"/>
          <p:cNvSpPr txBox="1"/>
          <p:nvPr/>
        </p:nvSpPr>
        <p:spPr>
          <a:xfrm>
            <a:off x="188640" y="323528"/>
            <a:ext cx="6480720" cy="11587788"/>
          </a:xfrm>
          <a:prstGeom prst="rect">
            <a:avLst/>
          </a:prstGeom>
          <a:noFill/>
        </p:spPr>
        <p:txBody>
          <a:bodyPr wrap="square" rtlCol="0">
            <a:spAutoFit/>
          </a:bodyPr>
          <a:lstStyle/>
          <a:p>
            <a:r>
              <a:rPr lang="en-GB" sz="1200" dirty="0" smtClean="0">
                <a:latin typeface="Arial Narrow" pitchFamily="34" charset="0"/>
              </a:rPr>
              <a:t>TASK – Read extract from book and answer questions</a:t>
            </a:r>
          </a:p>
          <a:p>
            <a:endParaRPr lang="en-GB" sz="1200" dirty="0" smtClean="0">
              <a:latin typeface="Arial Narrow" pitchFamily="34" charset="0"/>
            </a:endParaRPr>
          </a:p>
          <a:p>
            <a:r>
              <a:rPr lang="en-GB" sz="1200" b="1" dirty="0" smtClean="0">
                <a:latin typeface="Arial" pitchFamily="34" charset="0"/>
                <a:cs typeface="Arial" pitchFamily="34" charset="0"/>
              </a:rPr>
              <a:t>Willy </a:t>
            </a:r>
            <a:r>
              <a:rPr lang="en-GB" sz="1200" b="1" dirty="0" smtClean="0">
                <a:latin typeface="Arial" pitchFamily="34" charset="0"/>
                <a:cs typeface="Arial" pitchFamily="34" charset="0"/>
              </a:rPr>
              <a:t>Brandt, </a:t>
            </a:r>
            <a:r>
              <a:rPr lang="en-GB" sz="1200" b="1" i="1" dirty="0" smtClean="0">
                <a:latin typeface="Arial" pitchFamily="34" charset="0"/>
                <a:cs typeface="Arial" pitchFamily="34" charset="0"/>
              </a:rPr>
              <a:t>A Peace Policy for Europe </a:t>
            </a:r>
            <a:r>
              <a:rPr lang="en-GB" sz="1200" b="1" dirty="0" smtClean="0">
                <a:latin typeface="Arial" pitchFamily="34" charset="0"/>
                <a:cs typeface="Arial" pitchFamily="34" charset="0"/>
              </a:rPr>
              <a:t>(1968)</a:t>
            </a:r>
          </a:p>
          <a:p>
            <a:pPr algn="just"/>
            <a:endParaRPr lang="en-GB" sz="800" dirty="0" smtClean="0">
              <a:latin typeface="Arial" pitchFamily="34" charset="0"/>
              <a:cs typeface="Arial" pitchFamily="34" charset="0"/>
            </a:endParaRPr>
          </a:p>
          <a:p>
            <a:pPr algn="just"/>
            <a:r>
              <a:rPr lang="en-GB" sz="1200" dirty="0" smtClean="0">
                <a:latin typeface="Arial" pitchFamily="34" charset="0"/>
                <a:cs typeface="Arial" pitchFamily="34" charset="0"/>
              </a:rPr>
              <a:t>The </a:t>
            </a:r>
            <a:r>
              <a:rPr lang="en-GB" sz="1200" dirty="0" smtClean="0">
                <a:latin typeface="Arial" pitchFamily="34" charset="0"/>
                <a:cs typeface="Arial" pitchFamily="34" charset="0"/>
              </a:rPr>
              <a:t>North Atlantic Treaty Organisation is first and foremost an effective defence alliance. It </a:t>
            </a:r>
            <a:endParaRPr lang="en-GB" sz="1200" dirty="0" smtClean="0">
              <a:latin typeface="Arial" pitchFamily="34" charset="0"/>
              <a:cs typeface="Arial" pitchFamily="34" charset="0"/>
            </a:endParaRPr>
          </a:p>
          <a:p>
            <a:pPr algn="just"/>
            <a:endParaRPr lang="en-GB" sz="600" dirty="0" smtClean="0">
              <a:latin typeface="Arial" pitchFamily="34" charset="0"/>
              <a:cs typeface="Arial" pitchFamily="34" charset="0"/>
            </a:endParaRPr>
          </a:p>
          <a:p>
            <a:pPr algn="just"/>
            <a:r>
              <a:rPr lang="en-GB" sz="1200" dirty="0" smtClean="0">
                <a:latin typeface="Arial" pitchFamily="34" charset="0"/>
                <a:cs typeface="Arial" pitchFamily="34" charset="0"/>
              </a:rPr>
              <a:t>prevents </a:t>
            </a:r>
            <a:r>
              <a:rPr lang="en-GB" sz="1200" dirty="0" smtClean="0">
                <a:latin typeface="Arial" pitchFamily="34" charset="0"/>
                <a:cs typeface="Arial" pitchFamily="34" charset="0"/>
              </a:rPr>
              <a:t>potential opponents from being tempted to exert political pressure on any one of the </a:t>
            </a:r>
            <a:endParaRPr lang="en-GB" sz="1200" dirty="0" smtClean="0">
              <a:latin typeface="Arial" pitchFamily="34" charset="0"/>
              <a:cs typeface="Arial" pitchFamily="34" charset="0"/>
            </a:endParaRPr>
          </a:p>
          <a:p>
            <a:pPr algn="just"/>
            <a:endParaRPr lang="en-GB" sz="800" dirty="0" smtClean="0">
              <a:latin typeface="Arial" pitchFamily="34" charset="0"/>
              <a:cs typeface="Arial" pitchFamily="34" charset="0"/>
            </a:endParaRPr>
          </a:p>
          <a:p>
            <a:pPr algn="just"/>
            <a:r>
              <a:rPr lang="en-GB" sz="1200" dirty="0" smtClean="0">
                <a:latin typeface="Arial" pitchFamily="34" charset="0"/>
                <a:cs typeface="Arial" pitchFamily="34" charset="0"/>
              </a:rPr>
              <a:t>allies </a:t>
            </a:r>
            <a:r>
              <a:rPr lang="en-GB" sz="1200" dirty="0" smtClean="0">
                <a:latin typeface="Arial" pitchFamily="34" charset="0"/>
                <a:cs typeface="Arial" pitchFamily="34" charset="0"/>
              </a:rPr>
              <a:t>through military force. But constant effort is required to maintain this defensive strength </a:t>
            </a:r>
            <a:endParaRPr lang="en-GB" sz="1200" dirty="0" smtClean="0">
              <a:latin typeface="Arial" pitchFamily="34" charset="0"/>
              <a:cs typeface="Arial" pitchFamily="34" charset="0"/>
            </a:endParaRPr>
          </a:p>
          <a:p>
            <a:pPr algn="just"/>
            <a:endParaRPr lang="en-GB" sz="600" dirty="0" smtClean="0">
              <a:latin typeface="Arial" pitchFamily="34" charset="0"/>
              <a:cs typeface="Arial" pitchFamily="34" charset="0"/>
            </a:endParaRPr>
          </a:p>
          <a:p>
            <a:pPr algn="just"/>
            <a:r>
              <a:rPr lang="en-GB" sz="1200" dirty="0" smtClean="0">
                <a:latin typeface="Arial" pitchFamily="34" charset="0"/>
                <a:cs typeface="Arial" pitchFamily="34" charset="0"/>
              </a:rPr>
              <a:t>in </a:t>
            </a:r>
            <a:r>
              <a:rPr lang="en-GB" sz="1200" dirty="0" smtClean="0">
                <a:latin typeface="Arial" pitchFamily="34" charset="0"/>
                <a:cs typeface="Arial" pitchFamily="34" charset="0"/>
              </a:rPr>
              <a:t>the face of constantly advancing technical development. We realise that the commitment in </a:t>
            </a:r>
            <a:endParaRPr lang="en-GB" sz="1200" dirty="0" smtClean="0">
              <a:latin typeface="Arial" pitchFamily="34" charset="0"/>
              <a:cs typeface="Arial" pitchFamily="34" charset="0"/>
            </a:endParaRPr>
          </a:p>
          <a:p>
            <a:pPr algn="just"/>
            <a:endParaRPr lang="en-GB" sz="800" dirty="0" smtClean="0">
              <a:latin typeface="Arial" pitchFamily="34" charset="0"/>
              <a:cs typeface="Arial" pitchFamily="34" charset="0"/>
            </a:endParaRPr>
          </a:p>
          <a:p>
            <a:pPr algn="just"/>
            <a:r>
              <a:rPr lang="en-GB" sz="1200" dirty="0" smtClean="0">
                <a:latin typeface="Arial" pitchFamily="34" charset="0"/>
                <a:cs typeface="Arial" pitchFamily="34" charset="0"/>
              </a:rPr>
              <a:t>Europe </a:t>
            </a:r>
            <a:r>
              <a:rPr lang="en-GB" sz="1200" dirty="0" smtClean="0">
                <a:latin typeface="Arial" pitchFamily="34" charset="0"/>
                <a:cs typeface="Arial" pitchFamily="34" charset="0"/>
              </a:rPr>
              <a:t>is a great burden on the United States.... I am afraid that the time for any significant </a:t>
            </a:r>
            <a:endParaRPr lang="en-GB" sz="1200" dirty="0" smtClean="0">
              <a:latin typeface="Arial" pitchFamily="34" charset="0"/>
              <a:cs typeface="Arial" pitchFamily="34" charset="0"/>
            </a:endParaRPr>
          </a:p>
          <a:p>
            <a:pPr algn="just"/>
            <a:endParaRPr lang="en-GB" sz="600" dirty="0" smtClean="0">
              <a:latin typeface="Arial" pitchFamily="34" charset="0"/>
              <a:cs typeface="Arial" pitchFamily="34" charset="0"/>
            </a:endParaRPr>
          </a:p>
          <a:p>
            <a:pPr algn="just"/>
            <a:r>
              <a:rPr lang="en-GB" sz="1200" dirty="0" smtClean="0">
                <a:latin typeface="Arial" pitchFamily="34" charset="0"/>
                <a:cs typeface="Arial" pitchFamily="34" charset="0"/>
              </a:rPr>
              <a:t>lightening </a:t>
            </a:r>
            <a:r>
              <a:rPr lang="en-GB" sz="1200" dirty="0" smtClean="0">
                <a:latin typeface="Arial" pitchFamily="34" charset="0"/>
                <a:cs typeface="Arial" pitchFamily="34" charset="0"/>
              </a:rPr>
              <a:t>of the United States' burden has not yet come.</a:t>
            </a:r>
          </a:p>
          <a:p>
            <a:pPr algn="just"/>
            <a:endParaRPr lang="en-GB" sz="700" dirty="0" smtClean="0">
              <a:latin typeface="Arial" pitchFamily="34" charset="0"/>
              <a:cs typeface="Arial" pitchFamily="34" charset="0"/>
            </a:endParaRPr>
          </a:p>
          <a:p>
            <a:pPr algn="just"/>
            <a:r>
              <a:rPr lang="en-GB" sz="1200" dirty="0" smtClean="0">
                <a:latin typeface="Arial" pitchFamily="34" charset="0"/>
                <a:cs typeface="Arial" pitchFamily="34" charset="0"/>
              </a:rPr>
              <a:t>NATO </a:t>
            </a:r>
            <a:r>
              <a:rPr lang="en-GB" sz="1200" dirty="0" smtClean="0">
                <a:latin typeface="Arial" pitchFamily="34" charset="0"/>
                <a:cs typeface="Arial" pitchFamily="34" charset="0"/>
              </a:rPr>
              <a:t>and a policy of détente are not mutually exclusive. On the contrary, the existence of </a:t>
            </a:r>
            <a:endParaRPr lang="en-GB" sz="1200" dirty="0" smtClean="0">
              <a:latin typeface="Arial" pitchFamily="34" charset="0"/>
              <a:cs typeface="Arial" pitchFamily="34" charset="0"/>
            </a:endParaRPr>
          </a:p>
          <a:p>
            <a:pPr algn="just"/>
            <a:endParaRPr lang="en-GB" sz="800" dirty="0" smtClean="0">
              <a:latin typeface="Arial" pitchFamily="34" charset="0"/>
              <a:cs typeface="Arial" pitchFamily="34" charset="0"/>
            </a:endParaRPr>
          </a:p>
          <a:p>
            <a:pPr algn="just"/>
            <a:r>
              <a:rPr lang="en-GB" sz="1200" dirty="0" smtClean="0">
                <a:latin typeface="Arial" pitchFamily="34" charset="0"/>
                <a:cs typeface="Arial" pitchFamily="34" charset="0"/>
              </a:rPr>
              <a:t>NATO </a:t>
            </a:r>
            <a:r>
              <a:rPr lang="en-GB" sz="1200" dirty="0" smtClean="0">
                <a:latin typeface="Arial" pitchFamily="34" charset="0"/>
                <a:cs typeface="Arial" pitchFamily="34" charset="0"/>
              </a:rPr>
              <a:t>- that is, its political weight and its readiness to defend our territory against all attacks </a:t>
            </a:r>
            <a:r>
              <a:rPr lang="en-GB" sz="1200" dirty="0" smtClean="0">
                <a:latin typeface="Arial" pitchFamily="34" charset="0"/>
                <a:cs typeface="Arial" pitchFamily="34" charset="0"/>
              </a:rPr>
              <a:t>– </a:t>
            </a:r>
          </a:p>
          <a:p>
            <a:pPr algn="just"/>
            <a:endParaRPr lang="en-GB" sz="700" dirty="0" smtClean="0">
              <a:latin typeface="Arial" pitchFamily="34" charset="0"/>
              <a:cs typeface="Arial" pitchFamily="34" charset="0"/>
            </a:endParaRPr>
          </a:p>
          <a:p>
            <a:pPr algn="just"/>
            <a:r>
              <a:rPr lang="en-GB" sz="1200" dirty="0" smtClean="0">
                <a:latin typeface="Arial" pitchFamily="34" charset="0"/>
                <a:cs typeface="Arial" pitchFamily="34" charset="0"/>
              </a:rPr>
              <a:t>has </a:t>
            </a:r>
            <a:r>
              <a:rPr lang="en-GB" sz="1200" dirty="0" smtClean="0">
                <a:latin typeface="Arial" pitchFamily="34" charset="0"/>
                <a:cs typeface="Arial" pitchFamily="34" charset="0"/>
              </a:rPr>
              <a:t>shown that a policy of tensions and crises is of no avail. The weakening of NATO would </a:t>
            </a:r>
            <a:endParaRPr lang="en-GB" sz="1200" dirty="0" smtClean="0">
              <a:latin typeface="Arial" pitchFamily="34" charset="0"/>
              <a:cs typeface="Arial" pitchFamily="34" charset="0"/>
            </a:endParaRPr>
          </a:p>
          <a:p>
            <a:pPr algn="just"/>
            <a:endParaRPr lang="en-GB" sz="600" dirty="0" smtClean="0">
              <a:latin typeface="Arial" pitchFamily="34" charset="0"/>
              <a:cs typeface="Arial" pitchFamily="34" charset="0"/>
            </a:endParaRPr>
          </a:p>
          <a:p>
            <a:pPr algn="just"/>
            <a:r>
              <a:rPr lang="en-GB" sz="1200" dirty="0" smtClean="0">
                <a:latin typeface="Arial" pitchFamily="34" charset="0"/>
                <a:cs typeface="Arial" pitchFamily="34" charset="0"/>
              </a:rPr>
              <a:t>reduce </a:t>
            </a:r>
            <a:r>
              <a:rPr lang="en-GB" sz="1200" dirty="0" smtClean="0">
                <a:latin typeface="Arial" pitchFamily="34" charset="0"/>
                <a:cs typeface="Arial" pitchFamily="34" charset="0"/>
              </a:rPr>
              <a:t>the possibility of a détente and lessen its effectiveness. The military deterrent has </a:t>
            </a:r>
            <a:endParaRPr lang="en-GB" sz="1200" dirty="0" smtClean="0">
              <a:latin typeface="Arial" pitchFamily="34" charset="0"/>
              <a:cs typeface="Arial" pitchFamily="34" charset="0"/>
            </a:endParaRPr>
          </a:p>
          <a:p>
            <a:pPr algn="just"/>
            <a:endParaRPr lang="en-GB" sz="700" dirty="0" smtClean="0">
              <a:latin typeface="Arial" pitchFamily="34" charset="0"/>
              <a:cs typeface="Arial" pitchFamily="34" charset="0"/>
            </a:endParaRPr>
          </a:p>
          <a:p>
            <a:pPr algn="just"/>
            <a:r>
              <a:rPr lang="en-GB" sz="1200" dirty="0" smtClean="0">
                <a:latin typeface="Arial" pitchFamily="34" charset="0"/>
                <a:cs typeface="Arial" pitchFamily="34" charset="0"/>
              </a:rPr>
              <a:t>ensured </a:t>
            </a:r>
            <a:r>
              <a:rPr lang="en-GB" sz="1200" dirty="0" smtClean="0">
                <a:latin typeface="Arial" pitchFamily="34" charset="0"/>
                <a:cs typeface="Arial" pitchFamily="34" charset="0"/>
              </a:rPr>
              <a:t>the peace of Europe.... Military security and détente do not contradict, but </a:t>
            </a:r>
            <a:endParaRPr lang="en-GB" sz="1200" dirty="0" smtClean="0">
              <a:latin typeface="Arial" pitchFamily="34" charset="0"/>
              <a:cs typeface="Arial" pitchFamily="34" charset="0"/>
            </a:endParaRPr>
          </a:p>
          <a:p>
            <a:pPr algn="just"/>
            <a:endParaRPr lang="en-GB" sz="700" dirty="0" smtClean="0">
              <a:latin typeface="Arial" pitchFamily="34" charset="0"/>
              <a:cs typeface="Arial" pitchFamily="34" charset="0"/>
            </a:endParaRPr>
          </a:p>
          <a:p>
            <a:pPr algn="just"/>
            <a:r>
              <a:rPr lang="en-GB" sz="1200" dirty="0" smtClean="0">
                <a:latin typeface="Arial" pitchFamily="34" charset="0"/>
                <a:cs typeface="Arial" pitchFamily="34" charset="0"/>
              </a:rPr>
              <a:t>supplement </a:t>
            </a:r>
            <a:r>
              <a:rPr lang="en-GB" sz="1200" dirty="0" smtClean="0">
                <a:latin typeface="Arial" pitchFamily="34" charset="0"/>
                <a:cs typeface="Arial" pitchFamily="34" charset="0"/>
              </a:rPr>
              <a:t>each other. Without the firm support of the alliance we cannot carry on any policy </a:t>
            </a:r>
            <a:endParaRPr lang="en-GB" sz="1200" dirty="0" smtClean="0">
              <a:latin typeface="Arial" pitchFamily="34" charset="0"/>
              <a:cs typeface="Arial" pitchFamily="34" charset="0"/>
            </a:endParaRPr>
          </a:p>
          <a:p>
            <a:pPr algn="just"/>
            <a:endParaRPr lang="en-GB" sz="600" dirty="0" smtClean="0">
              <a:latin typeface="Arial" pitchFamily="34" charset="0"/>
              <a:cs typeface="Arial" pitchFamily="34" charset="0"/>
            </a:endParaRPr>
          </a:p>
          <a:p>
            <a:pPr algn="just"/>
            <a:r>
              <a:rPr lang="en-GB" sz="1200" dirty="0" smtClean="0">
                <a:latin typeface="Arial" pitchFamily="34" charset="0"/>
                <a:cs typeface="Arial" pitchFamily="34" charset="0"/>
              </a:rPr>
              <a:t>of </a:t>
            </a:r>
            <a:r>
              <a:rPr lang="en-GB" sz="1200" dirty="0" smtClean="0">
                <a:latin typeface="Arial" pitchFamily="34" charset="0"/>
                <a:cs typeface="Arial" pitchFamily="34" charset="0"/>
              </a:rPr>
              <a:t>détente. Similarly the political objective of the alliance will not be realised without an </a:t>
            </a:r>
            <a:r>
              <a:rPr lang="en-GB" sz="1200" dirty="0" smtClean="0">
                <a:latin typeface="Arial" pitchFamily="34" charset="0"/>
                <a:cs typeface="Arial" pitchFamily="34" charset="0"/>
              </a:rPr>
              <a:t>East-</a:t>
            </a:r>
          </a:p>
          <a:p>
            <a:pPr algn="just"/>
            <a:endParaRPr lang="en-GB" sz="700" dirty="0" smtClean="0">
              <a:latin typeface="Arial" pitchFamily="34" charset="0"/>
              <a:cs typeface="Arial" pitchFamily="34" charset="0"/>
            </a:endParaRPr>
          </a:p>
          <a:p>
            <a:pPr algn="just"/>
            <a:r>
              <a:rPr lang="en-GB" sz="1200" dirty="0" smtClean="0">
                <a:latin typeface="Arial" pitchFamily="34" charset="0"/>
                <a:cs typeface="Arial" pitchFamily="34" charset="0"/>
              </a:rPr>
              <a:t>West </a:t>
            </a:r>
            <a:r>
              <a:rPr lang="en-GB" sz="1200" dirty="0" smtClean="0">
                <a:latin typeface="Arial" pitchFamily="34" charset="0"/>
                <a:cs typeface="Arial" pitchFamily="34" charset="0"/>
              </a:rPr>
              <a:t>détente.</a:t>
            </a:r>
          </a:p>
          <a:p>
            <a:endParaRPr lang="en-GB" sz="2400" dirty="0" smtClean="0">
              <a:latin typeface="Arial Narrow" pitchFamily="34" charset="0"/>
            </a:endParaRPr>
          </a:p>
          <a:p>
            <a:r>
              <a:rPr lang="en-GB" b="1" dirty="0" smtClean="0">
                <a:latin typeface="Arial Narrow" pitchFamily="34" charset="0"/>
              </a:rPr>
              <a:t>Task and Questions</a:t>
            </a:r>
          </a:p>
          <a:p>
            <a:endParaRPr lang="en-GB" sz="400" dirty="0" smtClean="0">
              <a:latin typeface="Arial Narrow" pitchFamily="34" charset="0"/>
            </a:endParaRPr>
          </a:p>
          <a:p>
            <a:r>
              <a:rPr lang="en-GB" sz="1200" dirty="0" smtClean="0">
                <a:latin typeface="Arial Narrow" pitchFamily="34" charset="0"/>
              </a:rPr>
              <a:t>Read through Willy Brandt’s writing and highlight all the things that you think he says are good about NATO in one </a:t>
            </a:r>
          </a:p>
          <a:p>
            <a:endParaRPr lang="en-GB" sz="600" dirty="0" smtClean="0">
              <a:latin typeface="Arial Narrow" pitchFamily="34" charset="0"/>
            </a:endParaRPr>
          </a:p>
          <a:p>
            <a:r>
              <a:rPr lang="en-GB" sz="1200" dirty="0" smtClean="0">
                <a:latin typeface="Arial Narrow" pitchFamily="34" charset="0"/>
              </a:rPr>
              <a:t>colour and all the limitations of NATO in another.</a:t>
            </a:r>
          </a:p>
          <a:p>
            <a:endParaRPr lang="en-GB" sz="700" dirty="0" smtClean="0">
              <a:latin typeface="Arial Narrow" pitchFamily="34" charset="0"/>
            </a:endParaRPr>
          </a:p>
          <a:p>
            <a:r>
              <a:rPr lang="en-GB" sz="1200" dirty="0" smtClean="0">
                <a:latin typeface="Arial Narrow" pitchFamily="34" charset="0"/>
              </a:rPr>
              <a:t>GOOD		</a:t>
            </a:r>
          </a:p>
          <a:p>
            <a:endParaRPr lang="en-GB" sz="600" dirty="0" smtClean="0">
              <a:latin typeface="Arial Narrow" pitchFamily="34" charset="0"/>
            </a:endParaRPr>
          </a:p>
          <a:p>
            <a:r>
              <a:rPr lang="en-GB" sz="1200" dirty="0" smtClean="0">
                <a:latin typeface="Arial Narrow" pitchFamily="34" charset="0"/>
              </a:rPr>
              <a:t>LIMITATIONS</a:t>
            </a:r>
          </a:p>
          <a:p>
            <a:endParaRPr lang="en-GB" sz="700" dirty="0" smtClean="0">
              <a:latin typeface="Arial Narrow" pitchFamily="34" charset="0"/>
            </a:endParaRPr>
          </a:p>
          <a:p>
            <a:r>
              <a:rPr lang="en-GB" sz="1200" dirty="0" smtClean="0">
                <a:latin typeface="Arial Narrow" pitchFamily="34" charset="0"/>
              </a:rPr>
              <a:t>Find out what Détente means and define it here: </a:t>
            </a:r>
          </a:p>
          <a:p>
            <a:endParaRPr lang="en-GB" sz="1200" dirty="0" smtClean="0">
              <a:latin typeface="Arial Narrow" pitchFamily="34" charset="0"/>
            </a:endParaRPr>
          </a:p>
          <a:p>
            <a:endParaRPr lang="en-GB" sz="1400" dirty="0" smtClean="0">
              <a:latin typeface="Arial Narrow" pitchFamily="34" charset="0"/>
            </a:endParaRPr>
          </a:p>
          <a:p>
            <a:endParaRPr lang="en-GB" sz="1200" dirty="0" smtClean="0">
              <a:latin typeface="Arial Narrow" pitchFamily="34" charset="0"/>
            </a:endParaRPr>
          </a:p>
          <a:p>
            <a:endParaRPr lang="en-GB" sz="800" dirty="0" smtClean="0">
              <a:latin typeface="Arial Narrow" pitchFamily="34" charset="0"/>
            </a:endParaRPr>
          </a:p>
          <a:p>
            <a:r>
              <a:rPr lang="en-GB" sz="1200" dirty="0" smtClean="0">
                <a:latin typeface="Arial Narrow" pitchFamily="34" charset="0"/>
              </a:rPr>
              <a:t>Which countries were members of NATO?</a:t>
            </a:r>
          </a:p>
          <a:p>
            <a:endParaRPr lang="en-GB" sz="1200" dirty="0" smtClean="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smtClean="0">
              <a:latin typeface="Arial Narrow" pitchFamily="34" charset="0"/>
            </a:endParaRPr>
          </a:p>
        </p:txBody>
      </p:sp>
      <p:sp>
        <p:nvSpPr>
          <p:cNvPr id="39" name="Rectangle 38"/>
          <p:cNvSpPr/>
          <p:nvPr/>
        </p:nvSpPr>
        <p:spPr>
          <a:xfrm>
            <a:off x="1196752" y="6156176"/>
            <a:ext cx="432048" cy="2160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1196752" y="6516216"/>
            <a:ext cx="432048" cy="2160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1" name="Straight Connector 40"/>
          <p:cNvCxnSpPr/>
          <p:nvPr/>
        </p:nvCxnSpPr>
        <p:spPr>
          <a:xfrm>
            <a:off x="-27384" y="75947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7384" y="78827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7384" y="81708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7384" y="84588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27384" y="87468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7384" y="90349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0" y="5292080"/>
            <a:ext cx="2162772" cy="369332"/>
          </a:xfrm>
          <a:prstGeom prst="rect">
            <a:avLst/>
          </a:prstGeom>
          <a:noFill/>
        </p:spPr>
        <p:txBody>
          <a:bodyPr wrap="none" rtlCol="0">
            <a:spAutoFit/>
          </a:bodyPr>
          <a:lstStyle/>
          <a:p>
            <a:r>
              <a:rPr lang="en-GB" dirty="0" smtClean="0">
                <a:latin typeface="Arial Narrow" pitchFamily="34" charset="0"/>
              </a:rPr>
              <a:t>TEACHER FEEDBACK</a:t>
            </a:r>
          </a:p>
        </p:txBody>
      </p:sp>
      <p:graphicFrame>
        <p:nvGraphicFramePr>
          <p:cNvPr id="4" name="Table 3"/>
          <p:cNvGraphicFramePr>
            <a:graphicFrameLocks noGrp="1"/>
          </p:cNvGraphicFramePr>
          <p:nvPr/>
        </p:nvGraphicFramePr>
        <p:xfrm>
          <a:off x="0" y="0"/>
          <a:ext cx="6858000" cy="304800"/>
        </p:xfrm>
        <a:graphic>
          <a:graphicData uri="http://schemas.openxmlformats.org/drawingml/2006/table">
            <a:tbl>
              <a:tblPr firstRow="1" bandRow="1">
                <a:tableStyleId>{5C22544A-7EE6-4342-B048-85BDC9FD1C3A}</a:tableStyleId>
              </a:tblPr>
              <a:tblGrid>
                <a:gridCol w="6858000"/>
              </a:tblGrid>
              <a:tr h="251520">
                <a:tc>
                  <a:txBody>
                    <a:bodyPr/>
                    <a:lstStyle/>
                    <a:p>
                      <a:pPr algn="ctr"/>
                      <a:endParaRPr lang="en-GB" sz="1400" dirty="0">
                        <a:latin typeface="Arial Narrow" pitchFamily="34" charset="0"/>
                      </a:endParaRPr>
                    </a:p>
                  </a:txBody>
                  <a:tcPr/>
                </a:tc>
              </a:tr>
            </a:tbl>
          </a:graphicData>
        </a:graphic>
      </p:graphicFrame>
      <p:sp>
        <p:nvSpPr>
          <p:cNvPr id="36" name="TextBox 35"/>
          <p:cNvSpPr txBox="1"/>
          <p:nvPr/>
        </p:nvSpPr>
        <p:spPr>
          <a:xfrm>
            <a:off x="188640" y="251520"/>
            <a:ext cx="6480720" cy="3785652"/>
          </a:xfrm>
          <a:prstGeom prst="rect">
            <a:avLst/>
          </a:prstGeom>
          <a:noFill/>
        </p:spPr>
        <p:txBody>
          <a:bodyPr wrap="square" rtlCol="0">
            <a:spAutoFit/>
          </a:bodyPr>
          <a:lstStyle/>
          <a:p>
            <a:r>
              <a:rPr lang="en-GB" sz="1200" dirty="0" smtClean="0">
                <a:latin typeface="Arial Narrow" pitchFamily="34" charset="0"/>
              </a:rPr>
              <a:t>In your opinion, was NATO going to help improve relations between the USA and USSR, or make it worse?  Explain your answer.</a:t>
            </a:r>
            <a:endParaRPr lang="en-GB" sz="1200"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a:latin typeface="Arial Narrow" pitchFamily="34" charset="0"/>
            </a:endParaRPr>
          </a:p>
          <a:p>
            <a:endParaRPr lang="en-GB" dirty="0" smtClean="0">
              <a:latin typeface="Arial Narrow" pitchFamily="34" charset="0"/>
            </a:endParaRPr>
          </a:p>
          <a:p>
            <a:endParaRPr lang="en-GB" dirty="0" smtClean="0">
              <a:latin typeface="Arial Narrow" pitchFamily="34" charset="0"/>
            </a:endParaRPr>
          </a:p>
        </p:txBody>
      </p:sp>
      <p:cxnSp>
        <p:nvCxnSpPr>
          <p:cNvPr id="38" name="Straight Connector 37"/>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The Space Race – BBC Docudrama</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4624" y="323528"/>
            <a:ext cx="6813376" cy="3262432"/>
          </a:xfrm>
          <a:prstGeom prst="rect">
            <a:avLst/>
          </a:prstGeom>
          <a:noFill/>
        </p:spPr>
        <p:txBody>
          <a:bodyPr wrap="square" rtlCol="0">
            <a:spAutoFit/>
          </a:bodyPr>
          <a:lstStyle/>
          <a:p>
            <a:r>
              <a:rPr lang="en-GB" b="1" dirty="0" smtClean="0"/>
              <a:t>Episode 1 - Race For Rockets (1944-1949)</a:t>
            </a:r>
          </a:p>
          <a:p>
            <a:endParaRPr lang="en-GB" sz="800" dirty="0" smtClean="0"/>
          </a:p>
          <a:p>
            <a:r>
              <a:rPr lang="en-GB" sz="1400" dirty="0" smtClean="0"/>
              <a:t>We see the results of </a:t>
            </a:r>
            <a:r>
              <a:rPr lang="en-GB" sz="1400" dirty="0" err="1" smtClean="0"/>
              <a:t>Wernher</a:t>
            </a:r>
            <a:r>
              <a:rPr lang="en-GB" sz="1400" dirty="0" smtClean="0"/>
              <a:t> von Braun's work on the V-2 for the Nazis at </a:t>
            </a:r>
            <a:r>
              <a:rPr lang="en-GB" sz="1400" dirty="0" err="1" smtClean="0"/>
              <a:t>Mittelwerk</a:t>
            </a:r>
            <a:r>
              <a:rPr lang="en-GB" sz="1400" dirty="0" smtClean="0"/>
              <a:t> and </a:t>
            </a:r>
          </a:p>
          <a:p>
            <a:endParaRPr lang="en-GB" sz="400" dirty="0" smtClean="0"/>
          </a:p>
          <a:p>
            <a:r>
              <a:rPr lang="en-GB" sz="1400" dirty="0" err="1" smtClean="0"/>
              <a:t>Peenemünde</a:t>
            </a:r>
            <a:r>
              <a:rPr lang="en-GB" sz="1400" dirty="0" smtClean="0"/>
              <a:t>, and his final activities within Germany during the last years of the Second </a:t>
            </a:r>
          </a:p>
          <a:p>
            <a:endParaRPr lang="en-GB" sz="400" dirty="0" smtClean="0"/>
          </a:p>
          <a:p>
            <a:r>
              <a:rPr lang="en-GB" sz="1400" dirty="0" smtClean="0"/>
              <a:t>World War, as both American and Soviet forces race to capture German rocket technology. </a:t>
            </a:r>
          </a:p>
          <a:p>
            <a:endParaRPr lang="en-GB" sz="400" dirty="0" smtClean="0"/>
          </a:p>
          <a:p>
            <a:r>
              <a:rPr lang="en-GB" sz="1400" dirty="0" smtClean="0"/>
              <a:t>When the Americans gain the upper hand by recovering von Braun and most of his senior </a:t>
            </a:r>
          </a:p>
          <a:p>
            <a:endParaRPr lang="en-GB" sz="400" dirty="0" smtClean="0"/>
          </a:p>
          <a:p>
            <a:r>
              <a:rPr lang="en-GB" sz="1400" dirty="0" smtClean="0"/>
              <a:t>staff, along with all their technical documents and much other materiel, we see Sergei </a:t>
            </a:r>
          </a:p>
          <a:p>
            <a:endParaRPr lang="en-GB" sz="500" dirty="0" smtClean="0"/>
          </a:p>
          <a:p>
            <a:r>
              <a:rPr lang="en-GB" sz="1400" dirty="0" err="1" smtClean="0"/>
              <a:t>Korolev's</a:t>
            </a:r>
            <a:r>
              <a:rPr lang="en-GB" sz="1400" dirty="0" smtClean="0"/>
              <a:t> release from the Gulag to act as the Soviets' rocketry expert alongside former </a:t>
            </a:r>
          </a:p>
          <a:p>
            <a:endParaRPr lang="en-GB" sz="700" dirty="0" smtClean="0"/>
          </a:p>
          <a:p>
            <a:r>
              <a:rPr lang="en-GB" sz="1400" dirty="0" smtClean="0"/>
              <a:t>colleague </a:t>
            </a:r>
            <a:r>
              <a:rPr lang="en-GB" sz="1400" dirty="0" err="1" smtClean="0"/>
              <a:t>Valentin</a:t>
            </a:r>
            <a:r>
              <a:rPr lang="en-GB" sz="1400" dirty="0" smtClean="0"/>
              <a:t> </a:t>
            </a:r>
            <a:r>
              <a:rPr lang="en-GB" sz="1400" dirty="0" err="1" smtClean="0"/>
              <a:t>Glushko</a:t>
            </a:r>
            <a:r>
              <a:rPr lang="en-GB" sz="1400" dirty="0" smtClean="0"/>
              <a:t>, and how he is set to work bringing Soviet rocket technology up </a:t>
            </a:r>
          </a:p>
          <a:p>
            <a:endParaRPr lang="en-GB" sz="400" dirty="0" smtClean="0"/>
          </a:p>
          <a:p>
            <a:r>
              <a:rPr lang="en-GB" sz="1400" dirty="0" smtClean="0"/>
              <a:t>to date with that of von Braun, working with what material and personnel are left after von </a:t>
            </a:r>
          </a:p>
          <a:p>
            <a:endParaRPr lang="en-GB" sz="400" dirty="0" smtClean="0"/>
          </a:p>
          <a:p>
            <a:r>
              <a:rPr lang="en-GB" sz="1400" dirty="0" smtClean="0"/>
              <a:t>Braun's escape to the US.</a:t>
            </a:r>
          </a:p>
          <a:p>
            <a:endParaRPr lang="en-GB" i="1" dirty="0" smtClean="0"/>
          </a:p>
        </p:txBody>
      </p:sp>
      <p:sp>
        <p:nvSpPr>
          <p:cNvPr id="36" name="Oval 35"/>
          <p:cNvSpPr/>
          <p:nvPr/>
        </p:nvSpPr>
        <p:spPr>
          <a:xfrm>
            <a:off x="2276872" y="5076056"/>
            <a:ext cx="2160240" cy="15121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The American development of rockets</a:t>
            </a:r>
            <a:endParaRPr lang="en-GB"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0480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Explain how significant the early</a:t>
                      </a:r>
                      <a:r>
                        <a:rPr lang="en-GB" sz="1400" baseline="0" dirty="0" smtClean="0">
                          <a:latin typeface="Arial Narrow" pitchFamily="34" charset="0"/>
                        </a:rPr>
                        <a:t> stages of the </a:t>
                      </a:r>
                      <a:r>
                        <a:rPr lang="en-GB" sz="1400" dirty="0" smtClean="0">
                          <a:latin typeface="Arial Narrow" pitchFamily="34" charset="0"/>
                        </a:rPr>
                        <a:t>Space  Race were</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2276872" y="2339752"/>
            <a:ext cx="2160240"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The Soviet (Russian) development of rockets</a:t>
            </a:r>
            <a:endParaRPr lang="en-GB" dirty="0"/>
          </a:p>
        </p:txBody>
      </p:sp>
      <p:sp>
        <p:nvSpPr>
          <p:cNvPr id="36" name="TextBox 35"/>
          <p:cNvSpPr txBox="1"/>
          <p:nvPr/>
        </p:nvSpPr>
        <p:spPr>
          <a:xfrm>
            <a:off x="44624" y="6722948"/>
            <a:ext cx="5915337" cy="369332"/>
          </a:xfrm>
          <a:prstGeom prst="rect">
            <a:avLst/>
          </a:prstGeom>
          <a:noFill/>
        </p:spPr>
        <p:txBody>
          <a:bodyPr wrap="none" rtlCol="0">
            <a:spAutoFit/>
          </a:bodyPr>
          <a:lstStyle/>
          <a:p>
            <a:r>
              <a:rPr lang="en-GB" i="1" dirty="0" smtClean="0"/>
              <a:t>By the end of the 1940s, who was winning this “Space Race?”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The Cold War – Spies 1944 -1994</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7384" y="323528"/>
            <a:ext cx="6858000" cy="1000274"/>
          </a:xfrm>
          <a:prstGeom prst="rect">
            <a:avLst/>
          </a:prstGeom>
          <a:noFill/>
        </p:spPr>
        <p:txBody>
          <a:bodyPr wrap="square" rtlCol="0">
            <a:spAutoFit/>
          </a:bodyPr>
          <a:lstStyle/>
          <a:p>
            <a:r>
              <a:rPr lang="en-GB" b="1" dirty="0" smtClean="0"/>
              <a:t>Cold War 21/24 full length documentary - Spies 1944-1994</a:t>
            </a:r>
          </a:p>
          <a:p>
            <a:endParaRPr lang="en-GB" sz="400" dirty="0" smtClean="0"/>
          </a:p>
          <a:p>
            <a:r>
              <a:rPr lang="en-GB" dirty="0" smtClean="0"/>
              <a:t>As you watch this documentary make notes about how serious the issues with spying were from both sides</a:t>
            </a:r>
          </a:p>
        </p:txBody>
      </p:sp>
      <p:sp>
        <p:nvSpPr>
          <p:cNvPr id="36" name="Oval 35"/>
          <p:cNvSpPr/>
          <p:nvPr/>
        </p:nvSpPr>
        <p:spPr>
          <a:xfrm>
            <a:off x="1988840" y="3707904"/>
            <a:ext cx="2520280" cy="1296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How serious was spying taken between 1944 and 1960s?</a:t>
            </a:r>
            <a:endParaRPr lang="en-GB" dirty="0"/>
          </a:p>
        </p:txBody>
      </p:sp>
      <p:sp>
        <p:nvSpPr>
          <p:cNvPr id="37" name="TextBox 36"/>
          <p:cNvSpPr txBox="1"/>
          <p:nvPr/>
        </p:nvSpPr>
        <p:spPr>
          <a:xfrm>
            <a:off x="0" y="1475656"/>
            <a:ext cx="3663632" cy="1015663"/>
          </a:xfrm>
          <a:prstGeom prst="rect">
            <a:avLst/>
          </a:prstGeom>
          <a:noFill/>
        </p:spPr>
        <p:txBody>
          <a:bodyPr wrap="none" rtlCol="0">
            <a:spAutoFit/>
          </a:bodyPr>
          <a:lstStyle/>
          <a:p>
            <a:r>
              <a:rPr lang="en-GB" i="1" dirty="0" smtClean="0"/>
              <a:t>CIA – The Central Intelligence Agency</a:t>
            </a:r>
          </a:p>
          <a:p>
            <a:endParaRPr lang="en-GB" sz="300" i="1" dirty="0" smtClean="0"/>
          </a:p>
          <a:p>
            <a:r>
              <a:rPr lang="en-GB" i="1" dirty="0" smtClean="0"/>
              <a:t>KGB – Soviet Russian secret police</a:t>
            </a:r>
          </a:p>
          <a:p>
            <a:endParaRPr lang="en-GB" sz="200" i="1" dirty="0" smtClean="0"/>
          </a:p>
          <a:p>
            <a:r>
              <a:rPr lang="en-GB" i="1" dirty="0" smtClean="0"/>
              <a:t>Stasi – The East German Secret Police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0480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Describe the role of spies on both sides during the Cold War</a:t>
                      </a:r>
                      <a:r>
                        <a:rPr lang="en-GB" sz="1400" baseline="0" dirty="0" smtClean="0">
                          <a:latin typeface="Arial Narrow" pitchFamily="34" charset="0"/>
                        </a:rPr>
                        <a:t> </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988840" y="2411760"/>
            <a:ext cx="2520280" cy="1296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How serious was spying taken between 1960s and 1990s?</a:t>
            </a:r>
            <a:endParaRPr lang="en-GB" dirty="0"/>
          </a:p>
        </p:txBody>
      </p:sp>
      <p:sp>
        <p:nvSpPr>
          <p:cNvPr id="36" name="TextBox 35"/>
          <p:cNvSpPr txBox="1"/>
          <p:nvPr/>
        </p:nvSpPr>
        <p:spPr>
          <a:xfrm>
            <a:off x="44624" y="6722948"/>
            <a:ext cx="6813376" cy="646331"/>
          </a:xfrm>
          <a:prstGeom prst="rect">
            <a:avLst/>
          </a:prstGeom>
          <a:noFill/>
        </p:spPr>
        <p:txBody>
          <a:bodyPr wrap="square" rtlCol="0">
            <a:spAutoFit/>
          </a:bodyPr>
          <a:lstStyle/>
          <a:p>
            <a:r>
              <a:rPr lang="en-GB" i="1" dirty="0" smtClean="0"/>
              <a:t>Was there a time when spying was at its most dangerous?  Which side was more paranoid about spying and why?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srcRect/>
          <a:stretch>
            <a:fillRect/>
          </a:stretch>
        </p:blipFill>
        <p:spPr bwMode="auto">
          <a:xfrm>
            <a:off x="0" y="-36512"/>
            <a:ext cx="6932308" cy="2319457"/>
          </a:xfrm>
          <a:prstGeom prst="rect">
            <a:avLst/>
          </a:prstGeom>
          <a:noFill/>
        </p:spPr>
      </p:pic>
      <p:pic>
        <p:nvPicPr>
          <p:cNvPr id="8" name="Picture 9"/>
          <p:cNvPicPr>
            <a:picLocks noChangeAspect="1" noChangeArrowheads="1"/>
          </p:cNvPicPr>
          <p:nvPr/>
        </p:nvPicPr>
        <p:blipFill>
          <a:blip r:embed="rId3"/>
          <a:srcRect/>
          <a:stretch>
            <a:fillRect/>
          </a:stretch>
        </p:blipFill>
        <p:spPr bwMode="auto">
          <a:xfrm>
            <a:off x="-74296" y="2266553"/>
            <a:ext cx="6932296" cy="3745607"/>
          </a:xfrm>
          <a:prstGeom prst="rect">
            <a:avLst/>
          </a:prstGeom>
          <a:noFill/>
        </p:spPr>
      </p:pic>
      <p:sp>
        <p:nvSpPr>
          <p:cNvPr id="9" name="TextBox 8"/>
          <p:cNvSpPr txBox="1"/>
          <p:nvPr/>
        </p:nvSpPr>
        <p:spPr>
          <a:xfrm>
            <a:off x="0" y="6156176"/>
            <a:ext cx="1224951" cy="369332"/>
          </a:xfrm>
          <a:prstGeom prst="rect">
            <a:avLst/>
          </a:prstGeom>
          <a:noFill/>
        </p:spPr>
        <p:txBody>
          <a:bodyPr wrap="none" rtlCol="0">
            <a:spAutoFit/>
          </a:bodyPr>
          <a:lstStyle/>
          <a:p>
            <a:r>
              <a:rPr lang="en-GB" dirty="0" smtClean="0">
                <a:latin typeface="Arial Narrow" pitchFamily="34" charset="0"/>
              </a:rPr>
              <a:t>GLOSSARY</a:t>
            </a:r>
            <a:endParaRPr lang="en-GB" dirty="0">
              <a:latin typeface="Arial Narrow" pitchFamily="34" charset="0"/>
            </a:endParaRPr>
          </a:p>
        </p:txBody>
      </p:sp>
      <p:cxnSp>
        <p:nvCxnSpPr>
          <p:cNvPr id="11" name="Straight Connector 10"/>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From World War to Cold War</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4098" name="Picture 2" descr="66889">
            <a:hlinkClick r:id="rId2"/>
          </p:cNvPr>
          <p:cNvPicPr>
            <a:picLocks noChangeAspect="1" noChangeArrowheads="1"/>
          </p:cNvPicPr>
          <p:nvPr/>
        </p:nvPicPr>
        <p:blipFill>
          <a:blip r:embed="rId3"/>
          <a:srcRect/>
          <a:stretch>
            <a:fillRect/>
          </a:stretch>
        </p:blipFill>
        <p:spPr bwMode="auto">
          <a:xfrm>
            <a:off x="3748726" y="467544"/>
            <a:ext cx="3024336" cy="2622256"/>
          </a:xfrm>
          <a:prstGeom prst="rect">
            <a:avLst/>
          </a:prstGeom>
          <a:noFill/>
        </p:spPr>
      </p:pic>
      <p:pic>
        <p:nvPicPr>
          <p:cNvPr id="4100" name="Picture 4" descr="DL2438">
            <a:hlinkClick r:id="rId4"/>
          </p:cNvPr>
          <p:cNvPicPr>
            <a:picLocks noChangeAspect="1" noChangeArrowheads="1"/>
          </p:cNvPicPr>
          <p:nvPr/>
        </p:nvPicPr>
        <p:blipFill>
          <a:blip r:embed="rId5"/>
          <a:srcRect/>
          <a:stretch>
            <a:fillRect/>
          </a:stretch>
        </p:blipFill>
        <p:spPr bwMode="auto">
          <a:xfrm>
            <a:off x="3748726" y="6012160"/>
            <a:ext cx="3064650" cy="2664296"/>
          </a:xfrm>
          <a:prstGeom prst="rect">
            <a:avLst/>
          </a:prstGeom>
          <a:noFill/>
        </p:spPr>
      </p:pic>
      <p:sp>
        <p:nvSpPr>
          <p:cNvPr id="38" name="TextBox 37"/>
          <p:cNvSpPr txBox="1"/>
          <p:nvPr/>
        </p:nvSpPr>
        <p:spPr>
          <a:xfrm>
            <a:off x="3676718" y="8759497"/>
            <a:ext cx="1881221" cy="276999"/>
          </a:xfrm>
          <a:prstGeom prst="rect">
            <a:avLst/>
          </a:prstGeom>
          <a:noFill/>
        </p:spPr>
        <p:txBody>
          <a:bodyPr wrap="none" rtlCol="0">
            <a:spAutoFit/>
          </a:bodyPr>
          <a:lstStyle/>
          <a:p>
            <a:r>
              <a:rPr lang="en-GB" sz="1200" dirty="0" smtClean="0"/>
              <a:t>Evening Standard July 1945</a:t>
            </a:r>
            <a:endParaRPr lang="en-GB" sz="1200" dirty="0"/>
          </a:p>
        </p:txBody>
      </p:sp>
      <p:pic>
        <p:nvPicPr>
          <p:cNvPr id="39" name="Picture 2" descr="http://ts3.mm.bing.net/th?id=I4579930377946018&amp;pid=1.5"/>
          <p:cNvPicPr>
            <a:picLocks noChangeAspect="1" noChangeArrowheads="1"/>
          </p:cNvPicPr>
          <p:nvPr/>
        </p:nvPicPr>
        <p:blipFill>
          <a:blip r:embed="rId6"/>
          <a:srcRect/>
          <a:stretch>
            <a:fillRect/>
          </a:stretch>
        </p:blipFill>
        <p:spPr bwMode="auto">
          <a:xfrm>
            <a:off x="3748726" y="3347864"/>
            <a:ext cx="3024336" cy="231388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smtClean="0">
                          <a:latin typeface="Arial Narrow" pitchFamily="34" charset="0"/>
                        </a:rPr>
                        <a:t>Describe the global situation at the end</a:t>
                      </a:r>
                      <a:r>
                        <a:rPr lang="en-GB" sz="1400" baseline="0" dirty="0" smtClean="0">
                          <a:latin typeface="Arial Narrow" pitchFamily="34" charset="0"/>
                        </a:rPr>
                        <a:t> of WW2</a:t>
                      </a:r>
                      <a:endParaRPr lang="en-GB" sz="1400" dirty="0" smtClean="0">
                        <a:latin typeface="Arial Narrow"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smtClean="0">
                          <a:latin typeface="Arial Narrow" pitchFamily="34" charset="0"/>
                        </a:rPr>
                        <a:t>Extract relevant details from a picture source</a:t>
                      </a: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16632" y="683568"/>
            <a:ext cx="5758564" cy="307777"/>
          </a:xfrm>
          <a:prstGeom prst="rect">
            <a:avLst/>
          </a:prstGeom>
          <a:noFill/>
        </p:spPr>
        <p:txBody>
          <a:bodyPr wrap="none" rtlCol="0">
            <a:spAutoFit/>
          </a:bodyPr>
          <a:lstStyle/>
          <a:p>
            <a:r>
              <a:rPr lang="en-GB" sz="1400" dirty="0" smtClean="0"/>
              <a:t>Ideologies – What are the differences between Capitalism and Communism?</a:t>
            </a:r>
            <a:endParaRPr lang="en-GB"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r>
                        <a:rPr lang="en-GB" sz="1400" dirty="0" smtClean="0">
                          <a:latin typeface="Arial Narrow" pitchFamily="34" charset="0"/>
                        </a:rPr>
                        <a:t>The Potsdam Conference</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0" y="539552"/>
            <a:ext cx="6858000" cy="1384995"/>
          </a:xfrm>
          <a:prstGeom prst="rect">
            <a:avLst/>
          </a:prstGeom>
          <a:solidFill>
            <a:schemeClr val="bg1"/>
          </a:solidFill>
        </p:spPr>
        <p:txBody>
          <a:bodyPr wrap="square" rtlCol="0">
            <a:spAutoFit/>
          </a:bodyPr>
          <a:lstStyle/>
          <a:p>
            <a:pPr algn="just"/>
            <a:r>
              <a:rPr lang="en-GB" sz="1400" i="1" dirty="0" smtClean="0"/>
              <a:t>We argued freely and frankly across the table.  But at the end of every point unanimous agreement was reached ... We know, of course, that it was Hitler’s hope and the German war lords’ hope that we would not agree – that some slight crack might appear in this solid wall of allied unity ... But Hitler has failed.  Never before have the major allies been more closely united – not only in their war aims but also in the peace aims.</a:t>
            </a:r>
          </a:p>
          <a:p>
            <a:pPr algn="r"/>
            <a:r>
              <a:rPr lang="en-GB" sz="1400" b="1" dirty="0" smtClean="0"/>
              <a:t>Extract from President Roosevelt’s report to the USA on the </a:t>
            </a:r>
            <a:r>
              <a:rPr lang="en-GB" sz="1400" b="1" u="sng" dirty="0" smtClean="0"/>
              <a:t>Yalta</a:t>
            </a:r>
            <a:r>
              <a:rPr lang="en-GB" sz="1400" b="1" dirty="0" smtClean="0"/>
              <a:t> Conference</a:t>
            </a:r>
            <a:endParaRPr lang="en-GB" sz="1400" b="1" dirty="0"/>
          </a:p>
        </p:txBody>
      </p:sp>
      <p:sp>
        <p:nvSpPr>
          <p:cNvPr id="36" name="TextBox 35"/>
          <p:cNvSpPr txBox="1"/>
          <p:nvPr/>
        </p:nvSpPr>
        <p:spPr>
          <a:xfrm>
            <a:off x="0" y="4627165"/>
            <a:ext cx="6885384" cy="954107"/>
          </a:xfrm>
          <a:prstGeom prst="rect">
            <a:avLst/>
          </a:prstGeom>
          <a:solidFill>
            <a:schemeClr val="bg1"/>
          </a:solidFill>
        </p:spPr>
        <p:txBody>
          <a:bodyPr wrap="square" rtlCol="0">
            <a:spAutoFit/>
          </a:bodyPr>
          <a:lstStyle/>
          <a:p>
            <a:pPr algn="just"/>
            <a:r>
              <a:rPr lang="en-GB" sz="1400" i="1" dirty="0" smtClean="0"/>
              <a:t>I have always worked for friendship with Russia, but like you, I feel deep anxiety because of this misinterpretation of the Yalta decisions.</a:t>
            </a:r>
          </a:p>
          <a:p>
            <a:pPr algn="r"/>
            <a:r>
              <a:rPr lang="en-GB" sz="1400" b="1" dirty="0" smtClean="0"/>
              <a:t>Extract from a telegram sent by Prime Minister </a:t>
            </a:r>
          </a:p>
          <a:p>
            <a:pPr algn="r"/>
            <a:r>
              <a:rPr lang="en-GB" sz="1400" b="1" dirty="0" smtClean="0"/>
              <a:t>Churchill to President Roosevelt in May 1945</a:t>
            </a:r>
            <a:endParaRPr lang="en-GB" sz="14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r>
                        <a:rPr lang="en-GB" sz="1400" dirty="0" smtClean="0">
                          <a:latin typeface="Arial Narrow" pitchFamily="34" charset="0"/>
                        </a:rPr>
                        <a:t>Explain why relations deteriorated at Potsdam</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smtClean="0">
                          <a:latin typeface="Arial Narrow" pitchFamily="34" charset="0"/>
                        </a:rPr>
                        <a:t>Extract relevant details from a text source</a:t>
                      </a: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a:srcRect/>
          <a:stretch>
            <a:fillRect/>
          </a:stretch>
        </p:blipFill>
        <p:spPr bwMode="auto">
          <a:xfrm>
            <a:off x="2975223" y="683568"/>
            <a:ext cx="885825" cy="1190625"/>
          </a:xfrm>
          <a:prstGeom prst="rect">
            <a:avLst/>
          </a:prstGeom>
          <a:noFill/>
          <a:ln w="9525">
            <a:noFill/>
            <a:miter lim="800000"/>
            <a:headEnd/>
            <a:tailEnd/>
          </a:ln>
        </p:spPr>
      </p:pic>
      <p:pic>
        <p:nvPicPr>
          <p:cNvPr id="1028" name="Picture 4" descr="http://www.flixya.com/files-photo/A/n/i/AnimatedAl-346424.jpg"/>
          <p:cNvPicPr>
            <a:picLocks noChangeAspect="1" noChangeArrowheads="1"/>
          </p:cNvPicPr>
          <p:nvPr/>
        </p:nvPicPr>
        <p:blipFill>
          <a:blip r:embed="rId3" cstate="print"/>
          <a:srcRect/>
          <a:stretch>
            <a:fillRect/>
          </a:stretch>
        </p:blipFill>
        <p:spPr bwMode="auto">
          <a:xfrm>
            <a:off x="260648" y="2634985"/>
            <a:ext cx="1080120" cy="1576975"/>
          </a:xfrm>
          <a:prstGeom prst="rect">
            <a:avLst/>
          </a:prstGeom>
          <a:noFill/>
        </p:spPr>
      </p:pic>
      <p:pic>
        <p:nvPicPr>
          <p:cNvPr id="1029" name="Picture 5"/>
          <p:cNvPicPr>
            <a:picLocks noChangeAspect="1" noChangeArrowheads="1"/>
          </p:cNvPicPr>
          <p:nvPr/>
        </p:nvPicPr>
        <p:blipFill>
          <a:blip r:embed="rId4"/>
          <a:srcRect/>
          <a:stretch>
            <a:fillRect/>
          </a:stretch>
        </p:blipFill>
        <p:spPr bwMode="auto">
          <a:xfrm>
            <a:off x="5414633" y="2565475"/>
            <a:ext cx="1110711" cy="1430461"/>
          </a:xfrm>
          <a:prstGeom prst="rect">
            <a:avLst/>
          </a:prstGeom>
          <a:noFill/>
          <a:ln w="9525">
            <a:noFill/>
            <a:miter lim="800000"/>
            <a:headEnd/>
            <a:tailEnd/>
          </a:ln>
        </p:spPr>
      </p:pic>
      <p:cxnSp>
        <p:nvCxnSpPr>
          <p:cNvPr id="43" name="Straight Arrow Connector 42"/>
          <p:cNvCxnSpPr>
            <a:stCxn id="1028" idx="3"/>
            <a:endCxn id="1026" idx="1"/>
          </p:cNvCxnSpPr>
          <p:nvPr/>
        </p:nvCxnSpPr>
        <p:spPr>
          <a:xfrm flipV="1">
            <a:off x="1340768" y="1278881"/>
            <a:ext cx="1634455" cy="2144592"/>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37" name="Cloud Callout 36"/>
          <p:cNvSpPr/>
          <p:nvPr/>
        </p:nvSpPr>
        <p:spPr>
          <a:xfrm>
            <a:off x="1556792" y="2051720"/>
            <a:ext cx="1584176" cy="1008112"/>
          </a:xfrm>
          <a:prstGeom prst="cloudCallout">
            <a:avLst>
              <a:gd name="adj1" fmla="val -52416"/>
              <a:gd name="adj2" fmla="val 8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Arrow Connector 46"/>
          <p:cNvCxnSpPr/>
          <p:nvPr/>
        </p:nvCxnSpPr>
        <p:spPr>
          <a:xfrm rot="10800000" flipV="1">
            <a:off x="2204864" y="1043606"/>
            <a:ext cx="720080" cy="216025"/>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548680" y="2123728"/>
            <a:ext cx="648072" cy="216024"/>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36" name="Cloud Callout 35"/>
          <p:cNvSpPr/>
          <p:nvPr/>
        </p:nvSpPr>
        <p:spPr>
          <a:xfrm>
            <a:off x="692696" y="1115616"/>
            <a:ext cx="1584176" cy="1008112"/>
          </a:xfrm>
          <a:prstGeom prst="cloudCallout">
            <a:avLst>
              <a:gd name="adj1" fmla="val -52416"/>
              <a:gd name="adj2" fmla="val 8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2" name="Straight Arrow Connector 51"/>
          <p:cNvCxnSpPr>
            <a:endCxn id="1026" idx="3"/>
          </p:cNvCxnSpPr>
          <p:nvPr/>
        </p:nvCxnSpPr>
        <p:spPr>
          <a:xfrm rot="16200000" flipV="1">
            <a:off x="3582641" y="1557289"/>
            <a:ext cx="2140991" cy="1584176"/>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38" name="Cloud Callout 37"/>
          <p:cNvSpPr/>
          <p:nvPr/>
        </p:nvSpPr>
        <p:spPr>
          <a:xfrm>
            <a:off x="3645024" y="2051720"/>
            <a:ext cx="1584176" cy="1008112"/>
          </a:xfrm>
          <a:prstGeom prst="cloudCallout">
            <a:avLst>
              <a:gd name="adj1" fmla="val -52416"/>
              <a:gd name="adj2" fmla="val 8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5" name="Straight Arrow Connector 54"/>
          <p:cNvCxnSpPr/>
          <p:nvPr/>
        </p:nvCxnSpPr>
        <p:spPr>
          <a:xfrm>
            <a:off x="3861048" y="1043608"/>
            <a:ext cx="792088" cy="144016"/>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16200000" flipH="1">
            <a:off x="5229200" y="1907704"/>
            <a:ext cx="864096" cy="288032"/>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39" name="Cloud Callout 38"/>
          <p:cNvSpPr/>
          <p:nvPr/>
        </p:nvSpPr>
        <p:spPr>
          <a:xfrm>
            <a:off x="4581128" y="1043608"/>
            <a:ext cx="1584176" cy="1008112"/>
          </a:xfrm>
          <a:prstGeom prst="cloudCallout">
            <a:avLst>
              <a:gd name="adj1" fmla="val -52416"/>
              <a:gd name="adj2" fmla="val 8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1" name="Straight Arrow Connector 60"/>
          <p:cNvCxnSpPr/>
          <p:nvPr/>
        </p:nvCxnSpPr>
        <p:spPr>
          <a:xfrm rot="10800000" flipV="1">
            <a:off x="1412776" y="3976686"/>
            <a:ext cx="4176464" cy="19249"/>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1268761" y="3635895"/>
            <a:ext cx="4176465" cy="1"/>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40" name="Cloud Callout 39"/>
          <p:cNvSpPr/>
          <p:nvPr/>
        </p:nvSpPr>
        <p:spPr>
          <a:xfrm>
            <a:off x="2204864" y="2915816"/>
            <a:ext cx="1584176" cy="1008112"/>
          </a:xfrm>
          <a:prstGeom prst="cloudCallout">
            <a:avLst>
              <a:gd name="adj1" fmla="val -52416"/>
              <a:gd name="adj2" fmla="val 8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Cloud Callout 40"/>
          <p:cNvSpPr/>
          <p:nvPr/>
        </p:nvSpPr>
        <p:spPr>
          <a:xfrm>
            <a:off x="3645024" y="3491880"/>
            <a:ext cx="1584176" cy="1008112"/>
          </a:xfrm>
          <a:prstGeom prst="cloudCallout">
            <a:avLst>
              <a:gd name="adj1" fmla="val -52416"/>
              <a:gd name="adj2" fmla="val 8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TextBox 65"/>
          <p:cNvSpPr txBox="1"/>
          <p:nvPr/>
        </p:nvSpPr>
        <p:spPr>
          <a:xfrm>
            <a:off x="72008" y="683568"/>
            <a:ext cx="2276872" cy="369332"/>
          </a:xfrm>
          <a:prstGeom prst="rect">
            <a:avLst/>
          </a:prstGeom>
          <a:noFill/>
        </p:spPr>
        <p:txBody>
          <a:bodyPr wrap="square" rtlCol="0">
            <a:spAutoFit/>
          </a:bodyPr>
          <a:lstStyle/>
          <a:p>
            <a:r>
              <a:rPr lang="en-GB" dirty="0" smtClean="0"/>
              <a:t>YALTA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518160"/>
        </p:xfrm>
        <a:graphic>
          <a:graphicData uri="http://schemas.openxmlformats.org/drawingml/2006/table">
            <a:tbl>
              <a:tblPr firstRow="1" bandRow="1">
                <a:tableStyleId>{5C22544A-7EE6-4342-B048-85BDC9FD1C3A}</a:tableStyleId>
              </a:tblPr>
              <a:tblGrid>
                <a:gridCol w="6858000"/>
              </a:tblGrid>
              <a:tr h="251520">
                <a:tc>
                  <a:txBody>
                    <a:bodyPr/>
                    <a:lstStyle/>
                    <a:p>
                      <a:pPr algn="ctr"/>
                      <a:endParaRPr lang="en-GB" sz="1400" dirty="0" smtClean="0">
                        <a:latin typeface="Arial Narrow" pitchFamily="34" charset="0"/>
                      </a:endParaRPr>
                    </a:p>
                    <a:p>
                      <a:pPr algn="ct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0" y="683568"/>
            <a:ext cx="2276872" cy="369332"/>
          </a:xfrm>
          <a:prstGeom prst="rect">
            <a:avLst/>
          </a:prstGeom>
          <a:noFill/>
        </p:spPr>
        <p:txBody>
          <a:bodyPr wrap="square" rtlCol="0">
            <a:spAutoFit/>
          </a:bodyPr>
          <a:lstStyle/>
          <a:p>
            <a:r>
              <a:rPr lang="en-GB" dirty="0" smtClean="0"/>
              <a:t>POTSDAM</a:t>
            </a:r>
          </a:p>
        </p:txBody>
      </p:sp>
      <p:pic>
        <p:nvPicPr>
          <p:cNvPr id="1031" name="Picture 7" descr="http://ts1.mm.bing.net/th?id=I5015938281570484&amp;pid=1.1"/>
          <p:cNvPicPr>
            <a:picLocks noChangeAspect="1" noChangeArrowheads="1"/>
          </p:cNvPicPr>
          <p:nvPr/>
        </p:nvPicPr>
        <p:blipFill>
          <a:blip r:embed="rId2"/>
          <a:srcRect/>
          <a:stretch>
            <a:fillRect/>
          </a:stretch>
        </p:blipFill>
        <p:spPr bwMode="auto">
          <a:xfrm>
            <a:off x="1412776" y="1043608"/>
            <a:ext cx="3816424" cy="311674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6858000" cy="323528"/>
        </p:xfrm>
        <a:graphic>
          <a:graphicData uri="http://schemas.openxmlformats.org/drawingml/2006/table">
            <a:tbl>
              <a:tblPr firstRow="1" bandRow="1">
                <a:tableStyleId>{5C22544A-7EE6-4342-B048-85BDC9FD1C3A}</a:tableStyleId>
              </a:tblPr>
              <a:tblGrid>
                <a:gridCol w="6858000"/>
              </a:tblGrid>
              <a:tr h="323528">
                <a:tc>
                  <a:txBody>
                    <a:bodyPr/>
                    <a:lstStyle/>
                    <a:p>
                      <a:pPr algn="ctr"/>
                      <a:endParaRPr lang="en-GB" sz="1400" dirty="0">
                        <a:latin typeface="Arial Narrow" pitchFamily="34" charset="0"/>
                      </a:endParaRPr>
                    </a:p>
                  </a:txBody>
                  <a:tcPr/>
                </a:tc>
              </a:tr>
            </a:tbl>
          </a:graphicData>
        </a:graphic>
      </p:graphicFrame>
      <p:cxnSp>
        <p:nvCxnSpPr>
          <p:cNvPr id="5" name="Straight Connector 4"/>
          <p:cNvCxnSpPr/>
          <p:nvPr/>
        </p:nvCxnSpPr>
        <p:spPr>
          <a:xfrm>
            <a:off x="-27384" y="67322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384" y="70202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384" y="73083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384" y="75963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384" y="78843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7384" y="81724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384" y="84604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7384" y="874846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384" y="903649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9392" y="413995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9392" y="442798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392" y="471601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9392" y="500404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9392" y="529208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9392" y="558011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9392" y="586814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9392" y="61561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9392" y="64442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384" y="154607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384" y="183410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384" y="212214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7384" y="241017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7384" y="2698204"/>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384" y="2986236"/>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384" y="32742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384" y="35623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384" y="38503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9392" y="683568"/>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9392" y="971600"/>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99392" y="1259632"/>
            <a:ext cx="7200800" cy="158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42" name="Picture 2" descr="http://1.bp.blogspot.com/-nQR_WwB0D5k/TbVY4VxAt_I/AAAAAAAAAA4/4HQR1Zs61hs/s1600/iron+curtain.png"/>
          <p:cNvPicPr>
            <a:picLocks noChangeAspect="1" noChangeArrowheads="1"/>
          </p:cNvPicPr>
          <p:nvPr/>
        </p:nvPicPr>
        <p:blipFill>
          <a:blip r:embed="rId2"/>
          <a:srcRect/>
          <a:stretch>
            <a:fillRect/>
          </a:stretch>
        </p:blipFill>
        <p:spPr bwMode="auto">
          <a:xfrm>
            <a:off x="1439659" y="323528"/>
            <a:ext cx="4077573" cy="4464496"/>
          </a:xfrm>
          <a:prstGeom prst="rect">
            <a:avLst/>
          </a:prstGeom>
          <a:noFill/>
        </p:spPr>
      </p:pic>
      <p:pic>
        <p:nvPicPr>
          <p:cNvPr id="35" name="Picture 2" descr="http://www.johndclare.net/images/Soviet_takeover.GIF"/>
          <p:cNvPicPr>
            <a:picLocks noChangeAspect="1" noChangeArrowheads="1"/>
          </p:cNvPicPr>
          <p:nvPr/>
        </p:nvPicPr>
        <p:blipFill>
          <a:blip r:embed="rId3"/>
          <a:srcRect/>
          <a:stretch>
            <a:fillRect/>
          </a:stretch>
        </p:blipFill>
        <p:spPr bwMode="auto">
          <a:xfrm>
            <a:off x="980728" y="4932040"/>
            <a:ext cx="5040560" cy="4027207"/>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i="1" dirty="0" smtClean="0"/>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444</TotalTime>
  <Words>2240</Words>
  <Application>Microsoft Office PowerPoint</Application>
  <PresentationFormat>On-screen Show (4:3)</PresentationFormat>
  <Paragraphs>310</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grt2</dc:creator>
  <cp:lastModifiedBy>grt2</cp:lastModifiedBy>
  <cp:revision>16</cp:revision>
  <dcterms:created xsi:type="dcterms:W3CDTF">2012-06-13T20:54:48Z</dcterms:created>
  <dcterms:modified xsi:type="dcterms:W3CDTF">2012-07-12T11:12:02Z</dcterms:modified>
</cp:coreProperties>
</file>